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2" r:id="rId4"/>
    <p:sldId id="291" r:id="rId5"/>
    <p:sldId id="278" r:id="rId6"/>
    <p:sldId id="287" r:id="rId7"/>
    <p:sldId id="290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5" r:id="rId16"/>
    <p:sldId id="306" r:id="rId17"/>
    <p:sldId id="308" r:id="rId18"/>
    <p:sldId id="310" r:id="rId19"/>
    <p:sldId id="311" r:id="rId20"/>
    <p:sldId id="312" r:id="rId21"/>
    <p:sldId id="313" r:id="rId22"/>
    <p:sldId id="345" r:id="rId23"/>
    <p:sldId id="314" r:id="rId24"/>
    <p:sldId id="315" r:id="rId25"/>
    <p:sldId id="316" r:id="rId26"/>
    <p:sldId id="317" r:id="rId27"/>
    <p:sldId id="323" r:id="rId28"/>
    <p:sldId id="324" r:id="rId29"/>
    <p:sldId id="325" r:id="rId30"/>
    <p:sldId id="326" r:id="rId31"/>
    <p:sldId id="327" r:id="rId32"/>
    <p:sldId id="328" r:id="rId33"/>
    <p:sldId id="330" r:id="rId34"/>
    <p:sldId id="329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4" r:id="rId45"/>
    <p:sldId id="348" r:id="rId46"/>
    <p:sldId id="350" r:id="rId47"/>
    <p:sldId id="351" r:id="rId48"/>
    <p:sldId id="352" r:id="rId49"/>
    <p:sldId id="340" r:id="rId50"/>
    <p:sldId id="341" r:id="rId51"/>
    <p:sldId id="34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794" autoAdjust="0"/>
  </p:normalViewPr>
  <p:slideViewPr>
    <p:cSldViewPr snapToGrid="0">
      <p:cViewPr varScale="1">
        <p:scale>
          <a:sx n="64" d="100"/>
          <a:sy n="64" d="100"/>
        </p:scale>
        <p:origin x="-10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3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6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1B74-D4B9-4DF8-8FFE-9EB8AF78DEF0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FA47-D61C-4C4D-8F4A-17257C12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6" y="568381"/>
            <a:ext cx="4002132" cy="5992698"/>
          </a:xfrm>
          <a:prstGeom prst="rect">
            <a:avLst/>
          </a:prstGeom>
        </p:spPr>
      </p:pic>
      <p:sp>
        <p:nvSpPr>
          <p:cNvPr id="7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429519"/>
            <a:ext cx="4620296" cy="5747444"/>
          </a:xfrm>
        </p:spPr>
        <p:txBody>
          <a:bodyPr/>
          <a:lstStyle/>
          <a:p>
            <a:pPr marL="0" indent="0" algn="ctr">
              <a:buNone/>
            </a:pPr>
            <a:endParaRPr lang="el-GR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l-GR" dirty="0" smtClean="0">
                <a:latin typeface="Cambria" panose="02040503050406030204" pitchFamily="18" charset="0"/>
              </a:rPr>
              <a:t>ΣΠΑΝΙΕΣ ΔΗΛΗΤΗΡΙΑΣΕΙΣ </a:t>
            </a:r>
          </a:p>
          <a:p>
            <a:pPr marL="0" indent="0" algn="ctr">
              <a:buNone/>
            </a:pPr>
            <a:r>
              <a:rPr lang="el-GR" dirty="0" smtClean="0">
                <a:latin typeface="Cambria" panose="02040503050406030204" pitchFamily="18" charset="0"/>
              </a:rPr>
              <a:t>ΚΑΙ </a:t>
            </a:r>
          </a:p>
          <a:p>
            <a:pPr marL="0" indent="0" algn="ctr">
              <a:buNone/>
            </a:pPr>
            <a:r>
              <a:rPr lang="el-GR" dirty="0" smtClean="0">
                <a:latin typeface="Cambria" panose="02040503050406030204" pitchFamily="18" charset="0"/>
              </a:rPr>
              <a:t>ΟΞΕΟΒΑΣΙΚΕΣ ΔΙΑΤΑΡΑΧΕΣ</a:t>
            </a:r>
          </a:p>
          <a:p>
            <a:pPr marL="0" indent="0" algn="ctr">
              <a:buNone/>
            </a:pPr>
            <a:endParaRPr lang="el-GR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l-GR" sz="2200" dirty="0" smtClean="0">
                <a:latin typeface="Cambria" panose="02040503050406030204" pitchFamily="18" charset="0"/>
              </a:rPr>
              <a:t>Φράγκου Ελένη</a:t>
            </a:r>
          </a:p>
        </p:txBody>
      </p:sp>
    </p:spTree>
    <p:extLst>
      <p:ext uri="{BB962C8B-B14F-4D97-AF65-F5344CB8AC3E}">
        <p14:creationId xmlns:p14="http://schemas.microsoft.com/office/powerpoint/2010/main" val="16929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2.   </a:t>
            </a: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ακεταμινοφαίνη</a:t>
            </a:r>
            <a:r>
              <a:rPr lang="el-GR" sz="1800" dirty="0" smtClean="0">
                <a:latin typeface="Cambria" panose="02040503050406030204" pitchFamily="18" charset="0"/>
              </a:rPr>
              <a:t> (</a:t>
            </a:r>
            <a:r>
              <a:rPr lang="el-GR" sz="1800" dirty="0" err="1" smtClean="0">
                <a:latin typeface="Cambria" panose="02040503050406030204" pitchFamily="18" charset="0"/>
              </a:rPr>
              <a:t>παρακεταμόλη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ή Ν-</a:t>
            </a:r>
            <a:r>
              <a:rPr lang="el-GR" sz="1800" dirty="0" err="1" smtClean="0">
                <a:latin typeface="Cambria" panose="02040503050406030204" pitchFamily="18" charset="0"/>
              </a:rPr>
              <a:t>ακετυλ</a:t>
            </a:r>
            <a:r>
              <a:rPr lang="el-GR" sz="1800" dirty="0" smtClean="0">
                <a:latin typeface="Cambria" panose="02040503050406030204" pitchFamily="18" charset="0"/>
              </a:rPr>
              <a:t>-</a:t>
            </a:r>
            <a:r>
              <a:rPr lang="en-US" sz="1800" dirty="0" smtClean="0">
                <a:latin typeface="Cambria" panose="02040503050406030204" pitchFamily="18" charset="0"/>
              </a:rPr>
              <a:t>p</a:t>
            </a:r>
            <a:r>
              <a:rPr lang="el-GR" sz="1800" dirty="0" smtClean="0">
                <a:latin typeface="Cambria" panose="02040503050406030204" pitchFamily="18" charset="0"/>
              </a:rPr>
              <a:t>-</a:t>
            </a:r>
            <a:r>
              <a:rPr lang="el-GR" sz="1800" dirty="0" err="1" smtClean="0">
                <a:latin typeface="Cambria" panose="02040503050406030204" pitchFamily="18" charset="0"/>
              </a:rPr>
              <a:t>αμινοφαινόλη</a:t>
            </a:r>
            <a:r>
              <a:rPr lang="el-GR" sz="1800" dirty="0" smtClean="0">
                <a:latin typeface="Cambria" panose="02040503050406030204" pitchFamily="18" charset="0"/>
              </a:rPr>
              <a:t>)</a:t>
            </a:r>
            <a:endParaRPr lang="en-US" sz="1800" b="1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Αντιπυρετικό - αναλγητικό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Θεραπευτική δόση: 325-1000 </a:t>
            </a:r>
            <a:r>
              <a:rPr lang="en-US" sz="1800" dirty="0" smtClean="0">
                <a:latin typeface="Cambria" panose="02040503050406030204" pitchFamily="18" charset="0"/>
              </a:rPr>
              <a:t>mg </a:t>
            </a:r>
            <a:r>
              <a:rPr lang="en-US" sz="1800" dirty="0" smtClean="0">
                <a:latin typeface="Cambria" panose="02040503050406030204" pitchFamily="18" charset="0"/>
              </a:rPr>
              <a:t>q4-6</a:t>
            </a:r>
            <a:r>
              <a:rPr lang="el-GR" sz="1800" dirty="0" err="1" smtClean="0">
                <a:latin typeface="Cambria" panose="02040503050406030204" pitchFamily="18" charset="0"/>
              </a:rPr>
              <a:t>ωρο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Μέγιστη δόση: 4</a:t>
            </a:r>
            <a:r>
              <a:rPr lang="en-US" sz="1800" dirty="0" smtClean="0">
                <a:latin typeface="Cambria" panose="02040503050406030204" pitchFamily="18" charset="0"/>
              </a:rPr>
              <a:t> g </a:t>
            </a:r>
            <a:r>
              <a:rPr lang="en-US" sz="1800" dirty="0" smtClean="0">
                <a:latin typeface="Cambria" panose="02040503050406030204" pitchFamily="18" charset="0"/>
              </a:rPr>
              <a:t>q24</a:t>
            </a:r>
            <a:r>
              <a:rPr lang="el-GR" sz="1800" dirty="0" err="1" smtClean="0">
                <a:latin typeface="Cambria" panose="02040503050406030204" pitchFamily="18" charset="0"/>
              </a:rPr>
              <a:t>ωρο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Δόση &gt;12</a:t>
            </a:r>
            <a:r>
              <a:rPr lang="en-US" sz="1800" dirty="0" smtClean="0">
                <a:latin typeface="Cambria" panose="02040503050406030204" pitchFamily="18" charset="0"/>
              </a:rPr>
              <a:t>g: </a:t>
            </a:r>
            <a:r>
              <a:rPr lang="el-GR" sz="1800" dirty="0" smtClean="0">
                <a:latin typeface="Cambria" panose="02040503050406030204" pitchFamily="18" charset="0"/>
              </a:rPr>
              <a:t>τοξικότητα 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Συχνότερη αιτία θανάτου από </a:t>
            </a:r>
            <a:r>
              <a:rPr lang="el-GR" sz="1800" dirty="0" err="1" smtClean="0">
                <a:latin typeface="Cambria" panose="02040503050406030204" pitchFamily="18" charset="0"/>
              </a:rPr>
              <a:t>υπερδοσολογία</a:t>
            </a:r>
            <a:r>
              <a:rPr lang="el-GR" sz="1800" dirty="0" smtClean="0">
                <a:latin typeface="Cambria" panose="02040503050406030204" pitchFamily="18" charset="0"/>
              </a:rPr>
              <a:t> στις ΗΠΑ</a:t>
            </a:r>
          </a:p>
          <a:p>
            <a:r>
              <a:rPr lang="el-GR" sz="1800" dirty="0" err="1" smtClean="0">
                <a:latin typeface="Cambria" panose="02040503050406030204" pitchFamily="18" charset="0"/>
              </a:rPr>
              <a:t>Ηπατοκυτταρική</a:t>
            </a:r>
            <a:r>
              <a:rPr lang="el-GR" sz="1800" dirty="0" smtClean="0">
                <a:latin typeface="Cambria" panose="02040503050406030204" pitchFamily="18" charset="0"/>
              </a:rPr>
              <a:t> βλάβη</a:t>
            </a:r>
          </a:p>
          <a:p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Πυρογλουταμική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οξέωση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4" y="2381950"/>
            <a:ext cx="5186149" cy="37194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7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2.   </a:t>
            </a: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ακεταμινοφαίνη</a:t>
            </a:r>
            <a:r>
              <a:rPr lang="el-GR" sz="1800" dirty="0" smtClean="0">
                <a:latin typeface="Cambria" panose="02040503050406030204" pitchFamily="18" charset="0"/>
              </a:rPr>
              <a:t> (</a:t>
            </a:r>
            <a:r>
              <a:rPr lang="el-GR" sz="1800" dirty="0" err="1" smtClean="0">
                <a:latin typeface="Cambria" panose="02040503050406030204" pitchFamily="18" charset="0"/>
              </a:rPr>
              <a:t>παρακεταμόλη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ή Ν-</a:t>
            </a:r>
            <a:r>
              <a:rPr lang="el-GR" sz="1800" dirty="0" err="1" smtClean="0">
                <a:latin typeface="Cambria" panose="02040503050406030204" pitchFamily="18" charset="0"/>
              </a:rPr>
              <a:t>ακετυλ</a:t>
            </a:r>
            <a:r>
              <a:rPr lang="el-GR" sz="1800" dirty="0" smtClean="0">
                <a:latin typeface="Cambria" panose="02040503050406030204" pitchFamily="18" charset="0"/>
              </a:rPr>
              <a:t>-</a:t>
            </a:r>
            <a:r>
              <a:rPr lang="en-US" sz="1800" dirty="0" smtClean="0">
                <a:latin typeface="Cambria" panose="02040503050406030204" pitchFamily="18" charset="0"/>
              </a:rPr>
              <a:t>p</a:t>
            </a:r>
            <a:r>
              <a:rPr lang="el-GR" sz="1800" dirty="0" smtClean="0">
                <a:latin typeface="Cambria" panose="02040503050406030204" pitchFamily="18" charset="0"/>
              </a:rPr>
              <a:t>-</a:t>
            </a:r>
            <a:r>
              <a:rPr lang="el-GR" sz="1800" dirty="0" err="1" smtClean="0">
                <a:latin typeface="Cambria" panose="02040503050406030204" pitchFamily="18" charset="0"/>
              </a:rPr>
              <a:t>αμινοφαινόλη</a:t>
            </a:r>
            <a:r>
              <a:rPr lang="el-GR" sz="1800" dirty="0" smtClean="0">
                <a:latin typeface="Cambria" panose="02040503050406030204" pitchFamily="18" charset="0"/>
              </a:rPr>
              <a:t>)</a:t>
            </a:r>
            <a:endParaRPr lang="en-US" sz="1800" b="1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Αντιπυρετικό - αναλγητικό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Θεραπευτική δόση: 325-1000 </a:t>
            </a:r>
            <a:r>
              <a:rPr lang="en-US" sz="1800" dirty="0" smtClean="0">
                <a:latin typeface="Cambria" panose="02040503050406030204" pitchFamily="18" charset="0"/>
              </a:rPr>
              <a:t>mg </a:t>
            </a:r>
            <a:r>
              <a:rPr lang="en-US" sz="1800" dirty="0" smtClean="0">
                <a:latin typeface="Cambria" panose="02040503050406030204" pitchFamily="18" charset="0"/>
              </a:rPr>
              <a:t>q4-6</a:t>
            </a:r>
            <a:r>
              <a:rPr lang="el-GR" sz="1800" dirty="0" err="1" smtClean="0">
                <a:latin typeface="Cambria" panose="02040503050406030204" pitchFamily="18" charset="0"/>
              </a:rPr>
              <a:t>ωρο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Μέγιστη δόση: 4</a:t>
            </a:r>
            <a:r>
              <a:rPr lang="en-US" sz="1800" dirty="0" smtClean="0">
                <a:latin typeface="Cambria" panose="02040503050406030204" pitchFamily="18" charset="0"/>
              </a:rPr>
              <a:t> g </a:t>
            </a:r>
            <a:r>
              <a:rPr lang="en-US" sz="1800" dirty="0" smtClean="0">
                <a:latin typeface="Cambria" panose="02040503050406030204" pitchFamily="18" charset="0"/>
              </a:rPr>
              <a:t>q24</a:t>
            </a:r>
            <a:r>
              <a:rPr lang="el-GR" sz="1800" dirty="0" err="1" smtClean="0">
                <a:latin typeface="Cambria" panose="02040503050406030204" pitchFamily="18" charset="0"/>
              </a:rPr>
              <a:t>ωρο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Δόση &gt;12</a:t>
            </a:r>
            <a:r>
              <a:rPr lang="en-US" sz="1800" dirty="0" smtClean="0">
                <a:latin typeface="Cambria" panose="02040503050406030204" pitchFamily="18" charset="0"/>
              </a:rPr>
              <a:t>g: </a:t>
            </a:r>
            <a:r>
              <a:rPr lang="el-GR" sz="1800" dirty="0" smtClean="0">
                <a:latin typeface="Cambria" panose="02040503050406030204" pitchFamily="18" charset="0"/>
              </a:rPr>
              <a:t>τοξικότητα 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Συχνότερη αιτία θανάτου από </a:t>
            </a:r>
            <a:r>
              <a:rPr lang="el-GR" sz="1800" dirty="0" err="1" smtClean="0">
                <a:latin typeface="Cambria" panose="02040503050406030204" pitchFamily="18" charset="0"/>
              </a:rPr>
              <a:t>υπερδοσολογία</a:t>
            </a:r>
            <a:r>
              <a:rPr lang="el-GR" sz="1800" dirty="0" smtClean="0">
                <a:latin typeface="Cambria" panose="02040503050406030204" pitchFamily="18" charset="0"/>
              </a:rPr>
              <a:t> στις ΗΠΑ</a:t>
            </a:r>
          </a:p>
          <a:p>
            <a:r>
              <a:rPr lang="el-GR" sz="1800" dirty="0" err="1" smtClean="0">
                <a:latin typeface="Cambria" panose="02040503050406030204" pitchFamily="18" charset="0"/>
              </a:rPr>
              <a:t>Ηπατοκυτταρική</a:t>
            </a:r>
            <a:r>
              <a:rPr lang="el-GR" sz="1800" dirty="0" smtClean="0">
                <a:latin typeface="Cambria" panose="02040503050406030204" pitchFamily="18" charset="0"/>
              </a:rPr>
              <a:t> βλάβη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Πυρογλουταμική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οξέωση 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20" y="2539123"/>
            <a:ext cx="38100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2.   </a:t>
            </a: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ακεταμινοφαίνη</a:t>
            </a:r>
            <a:r>
              <a:rPr lang="el-GR" sz="1800" dirty="0" smtClean="0">
                <a:latin typeface="Cambria" panose="02040503050406030204" pitchFamily="18" charset="0"/>
              </a:rPr>
              <a:t> (</a:t>
            </a:r>
            <a:r>
              <a:rPr lang="el-GR" sz="1800" dirty="0" err="1" smtClean="0">
                <a:latin typeface="Cambria" panose="02040503050406030204" pitchFamily="18" charset="0"/>
              </a:rPr>
              <a:t>παρακεταμόλη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ή Ν-</a:t>
            </a:r>
            <a:r>
              <a:rPr lang="el-GR" sz="1800" dirty="0" err="1" smtClean="0">
                <a:latin typeface="Cambria" panose="02040503050406030204" pitchFamily="18" charset="0"/>
              </a:rPr>
              <a:t>ακετυλ</a:t>
            </a:r>
            <a:r>
              <a:rPr lang="el-GR" sz="1800" dirty="0" smtClean="0">
                <a:latin typeface="Cambria" panose="02040503050406030204" pitchFamily="18" charset="0"/>
              </a:rPr>
              <a:t>-</a:t>
            </a:r>
            <a:r>
              <a:rPr lang="en-US" sz="1800" dirty="0" smtClean="0">
                <a:latin typeface="Cambria" panose="02040503050406030204" pitchFamily="18" charset="0"/>
              </a:rPr>
              <a:t>p</a:t>
            </a:r>
            <a:r>
              <a:rPr lang="el-GR" sz="1800" dirty="0" smtClean="0">
                <a:latin typeface="Cambria" panose="02040503050406030204" pitchFamily="18" charset="0"/>
              </a:rPr>
              <a:t>-</a:t>
            </a:r>
            <a:r>
              <a:rPr lang="el-GR" sz="1800" dirty="0" err="1" smtClean="0">
                <a:latin typeface="Cambria" panose="02040503050406030204" pitchFamily="18" charset="0"/>
              </a:rPr>
              <a:t>αμινοφαινόλη</a:t>
            </a:r>
            <a:r>
              <a:rPr lang="el-GR" sz="1800" dirty="0" smtClean="0">
                <a:latin typeface="Cambria" panose="02040503050406030204" pitchFamily="18" charset="0"/>
              </a:rPr>
              <a:t>)</a:t>
            </a:r>
            <a:endParaRPr lang="en-US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  <a:endParaRPr lang="el-GR" sz="1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54" y="2647666"/>
            <a:ext cx="67010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ΑΠΟ ΤΗΝ ΤΟΞΙΚΗ ΟΥΣΙΑ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>
                <a:latin typeface="Cambria" panose="02040503050406030204" pitchFamily="18" charset="0"/>
              </a:rPr>
              <a:t>ΣΤΑΔΙΟ Ι (0.5-2</a:t>
            </a:r>
            <a:r>
              <a:rPr lang="en-US" u="sng" dirty="0" smtClean="0">
                <a:latin typeface="Cambria" panose="02040503050406030204" pitchFamily="18" charset="0"/>
              </a:rPr>
              <a:t>4</a:t>
            </a:r>
            <a:r>
              <a:rPr lang="el-GR" u="sng" dirty="0" err="1" smtClean="0">
                <a:latin typeface="Cambria" panose="02040503050406030204" pitchFamily="18" charset="0"/>
              </a:rPr>
              <a:t>ωρο</a:t>
            </a:r>
            <a:r>
              <a:rPr lang="el-GR" u="sng" dirty="0" smtClean="0">
                <a:latin typeface="Cambria" panose="02040503050406030204" pitchFamily="18" charset="0"/>
              </a:rPr>
              <a:t>)</a:t>
            </a:r>
            <a:endParaRPr lang="en-US" u="sng" dirty="0">
              <a:latin typeface="Cambria" panose="02040503050406030204" pitchFamily="18" charset="0"/>
            </a:endParaRPr>
          </a:p>
          <a:p>
            <a:r>
              <a:rPr lang="el-GR" dirty="0" smtClean="0">
                <a:latin typeface="Cambria" panose="02040503050406030204" pitchFamily="18" charset="0"/>
              </a:rPr>
              <a:t>     Ναυτία</a:t>
            </a:r>
            <a:r>
              <a:rPr lang="el-GR" dirty="0">
                <a:latin typeface="Cambria" panose="02040503050406030204" pitchFamily="18" charset="0"/>
              </a:rPr>
              <a:t>, εφίδρωση, ωχρότητα, </a:t>
            </a:r>
            <a:r>
              <a:rPr lang="el-GR" dirty="0" smtClean="0">
                <a:latin typeface="Cambria" panose="02040503050406030204" pitchFamily="18" charset="0"/>
              </a:rPr>
              <a:t>κακουχία, λήθαργος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l-GR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>
                <a:latin typeface="Cambria" panose="02040503050406030204" pitchFamily="18" charset="0"/>
              </a:rPr>
              <a:t>ΣΤΑΔΙΟ ΙΙ</a:t>
            </a:r>
            <a:r>
              <a:rPr lang="en-US" u="sng" dirty="0">
                <a:latin typeface="Cambria" panose="02040503050406030204" pitchFamily="18" charset="0"/>
              </a:rPr>
              <a:t> (</a:t>
            </a:r>
            <a:r>
              <a:rPr lang="en-US" u="sng" dirty="0" smtClean="0">
                <a:latin typeface="Cambria" panose="02040503050406030204" pitchFamily="18" charset="0"/>
              </a:rPr>
              <a:t>24-72</a:t>
            </a:r>
            <a:r>
              <a:rPr lang="el-GR" u="sng" dirty="0" err="1" smtClean="0">
                <a:latin typeface="Cambria" panose="02040503050406030204" pitchFamily="18" charset="0"/>
              </a:rPr>
              <a:t>ωρο</a:t>
            </a:r>
            <a:r>
              <a:rPr lang="en-US" u="sng" dirty="0" smtClean="0">
                <a:latin typeface="Cambria" panose="02040503050406030204" pitchFamily="18" charset="0"/>
              </a:rPr>
              <a:t>)</a:t>
            </a:r>
            <a:endParaRPr lang="en-US" u="sng" dirty="0">
              <a:latin typeface="Cambria" panose="02040503050406030204" pitchFamily="18" charset="0"/>
            </a:endParaRPr>
          </a:p>
          <a:p>
            <a:r>
              <a:rPr lang="el-GR" dirty="0" smtClean="0">
                <a:latin typeface="Cambria" panose="02040503050406030204" pitchFamily="18" charset="0"/>
              </a:rPr>
              <a:t>      Άλγος </a:t>
            </a:r>
            <a:r>
              <a:rPr lang="el-GR" dirty="0">
                <a:latin typeface="Cambria" panose="02040503050406030204" pitchFamily="18" charset="0"/>
              </a:rPr>
              <a:t>δ. </a:t>
            </a:r>
            <a:r>
              <a:rPr lang="el-GR" dirty="0" err="1">
                <a:latin typeface="Cambria" panose="02040503050406030204" pitchFamily="18" charset="0"/>
              </a:rPr>
              <a:t>υποχονδρίου</a:t>
            </a:r>
            <a:r>
              <a:rPr lang="el-GR" dirty="0">
                <a:latin typeface="Cambria" panose="02040503050406030204" pitchFamily="18" charset="0"/>
              </a:rPr>
              <a:t>, ηπατομεγαλία, </a:t>
            </a:r>
            <a:r>
              <a:rPr lang="el-GR" dirty="0" smtClean="0">
                <a:latin typeface="Cambria" panose="02040503050406030204" pitchFamily="18" charset="0"/>
              </a:rPr>
              <a:t>(</a:t>
            </a:r>
            <a:r>
              <a:rPr lang="el-GR" dirty="0">
                <a:latin typeface="Cambria" panose="02040503050406030204" pitchFamily="18" charset="0"/>
              </a:rPr>
              <a:t>παγκρεατίτιδα</a:t>
            </a:r>
            <a:r>
              <a:rPr lang="el-GR" dirty="0" smtClean="0">
                <a:latin typeface="Cambria" panose="02040503050406030204" pitchFamily="18" charset="0"/>
              </a:rPr>
              <a:t>)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l-GR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>
                <a:latin typeface="Cambria" panose="02040503050406030204" pitchFamily="18" charset="0"/>
              </a:rPr>
              <a:t>ΣΤΑΔΙΟ ΙΙΙ </a:t>
            </a:r>
            <a:r>
              <a:rPr lang="en-US" u="sng" dirty="0">
                <a:latin typeface="Cambria" panose="02040503050406030204" pitchFamily="18" charset="0"/>
              </a:rPr>
              <a:t>(</a:t>
            </a:r>
            <a:r>
              <a:rPr lang="en-US" u="sng" dirty="0" smtClean="0">
                <a:latin typeface="Cambria" panose="02040503050406030204" pitchFamily="18" charset="0"/>
              </a:rPr>
              <a:t>72-96</a:t>
            </a:r>
            <a:r>
              <a:rPr lang="el-GR" u="sng" dirty="0" err="1" smtClean="0">
                <a:latin typeface="Cambria" panose="02040503050406030204" pitchFamily="18" charset="0"/>
              </a:rPr>
              <a:t>ωρο</a:t>
            </a:r>
            <a:r>
              <a:rPr lang="en-US" u="sng" dirty="0" smtClean="0">
                <a:latin typeface="Cambria" panose="02040503050406030204" pitchFamily="18" charset="0"/>
              </a:rPr>
              <a:t>)</a:t>
            </a:r>
            <a:endParaRPr lang="en-US" u="sng" dirty="0">
              <a:latin typeface="Cambria" panose="02040503050406030204" pitchFamily="18" charset="0"/>
            </a:endParaRPr>
          </a:p>
          <a:p>
            <a:r>
              <a:rPr lang="el-GR" dirty="0" smtClean="0">
                <a:latin typeface="Cambria" panose="02040503050406030204" pitchFamily="18" charset="0"/>
              </a:rPr>
              <a:t>     Ίκτερος</a:t>
            </a:r>
            <a:r>
              <a:rPr lang="el-GR" dirty="0">
                <a:latin typeface="Cambria" panose="02040503050406030204" pitchFamily="18" charset="0"/>
              </a:rPr>
              <a:t>, ηπατική εγκεφαλοπάθεια, σύγχυση, </a:t>
            </a:r>
            <a:r>
              <a:rPr lang="el-GR" dirty="0" smtClean="0">
                <a:latin typeface="Cambria" panose="02040503050406030204" pitchFamily="18" charset="0"/>
              </a:rPr>
              <a:t>   </a:t>
            </a:r>
          </a:p>
          <a:p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    υπογλυκαιμία</a:t>
            </a:r>
            <a:r>
              <a:rPr lang="el-GR" dirty="0">
                <a:latin typeface="Cambria" panose="02040503050406030204" pitchFamily="18" charset="0"/>
              </a:rPr>
              <a:t>, αιμορραγική </a:t>
            </a:r>
            <a:r>
              <a:rPr lang="el-GR" dirty="0" smtClean="0">
                <a:latin typeface="Cambria" panose="02040503050406030204" pitchFamily="18" charset="0"/>
              </a:rPr>
              <a:t>διάθεση, ολιγουρία, </a:t>
            </a:r>
            <a:r>
              <a:rPr lang="en-US" dirty="0" smtClean="0">
                <a:latin typeface="Cambria" panose="02040503050406030204" pitchFamily="18" charset="0"/>
              </a:rPr>
              <a:t>MOF, </a:t>
            </a:r>
            <a:r>
              <a:rPr lang="el-G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θάνατος</a:t>
            </a:r>
            <a:endParaRPr lang="en-US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l-GR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>
                <a:latin typeface="Cambria" panose="02040503050406030204" pitchFamily="18" charset="0"/>
              </a:rPr>
              <a:t>ΣΤΑΔΙΟ Ι</a:t>
            </a:r>
            <a:r>
              <a:rPr lang="en-US" u="sng" dirty="0">
                <a:latin typeface="Cambria" panose="02040503050406030204" pitchFamily="18" charset="0"/>
              </a:rPr>
              <a:t>V (4d-2wks</a:t>
            </a:r>
            <a:r>
              <a:rPr lang="el-GR" u="sng" dirty="0">
                <a:latin typeface="Cambria" panose="02040503050406030204" pitchFamily="18" charset="0"/>
              </a:rPr>
              <a:t> ή </a:t>
            </a:r>
            <a:r>
              <a:rPr lang="el-GR" b="1" u="sng" dirty="0">
                <a:solidFill>
                  <a:srgbClr val="FF0000"/>
                </a:solidFill>
                <a:latin typeface="Cambria" panose="02040503050406030204" pitchFamily="18" charset="0"/>
              </a:rPr>
              <a:t>στάδιο ανάρρωσης</a:t>
            </a:r>
            <a:r>
              <a:rPr lang="el-GR" u="sng" dirty="0">
                <a:latin typeface="Cambria" panose="02040503050406030204" pitchFamily="18" charset="0"/>
              </a:rPr>
              <a:t>)</a:t>
            </a:r>
          </a:p>
          <a:p>
            <a:r>
              <a:rPr lang="el-GR" i="1" dirty="0" smtClean="0">
                <a:latin typeface="Cambria" panose="02040503050406030204" pitchFamily="18" charset="0"/>
              </a:rPr>
              <a:t>     Η </a:t>
            </a:r>
            <a:r>
              <a:rPr lang="el-GR" i="1" dirty="0">
                <a:latin typeface="Cambria" panose="02040503050406030204" pitchFamily="18" charset="0"/>
              </a:rPr>
              <a:t>παραμονή ηπατικής δυσλειτουργίας δεν είναι </a:t>
            </a:r>
            <a:r>
              <a:rPr lang="el-GR" i="1" dirty="0" smtClean="0">
                <a:latin typeface="Cambria" panose="02040503050406030204" pitchFamily="18" charset="0"/>
              </a:rPr>
              <a:t>συχνή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2979" y="2647666"/>
            <a:ext cx="5165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ΑΠΟ ΤΗΝ ΟΞΕΩΣΗ</a:t>
            </a:r>
            <a:endParaRPr lang="en-US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l-GR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>
                <a:latin typeface="Cambria" panose="02040503050406030204" pitchFamily="18" charset="0"/>
              </a:rPr>
              <a:t>ΚΑΡΔΙΟΑΝΑΠΝΕΥΣΤΙΚΑ</a:t>
            </a:r>
          </a:p>
          <a:p>
            <a:r>
              <a:rPr lang="el-GR" dirty="0" smtClean="0">
                <a:latin typeface="Cambria" panose="02040503050406030204" pitchFamily="18" charset="0"/>
              </a:rPr>
              <a:t>      </a:t>
            </a:r>
            <a:r>
              <a:rPr lang="el-GR" dirty="0" err="1" smtClean="0">
                <a:latin typeface="Cambria" panose="02040503050406030204" pitchFamily="18" charset="0"/>
              </a:rPr>
              <a:t>Υπέρπνοια</a:t>
            </a:r>
            <a:r>
              <a:rPr lang="el-GR" dirty="0">
                <a:latin typeface="Cambria" panose="02040503050406030204" pitchFamily="18" charset="0"/>
              </a:rPr>
              <a:t>, ταχύπνοια, δύσπνοια, </a:t>
            </a:r>
            <a:r>
              <a:rPr lang="el-GR" dirty="0" smtClean="0">
                <a:latin typeface="Cambria" panose="02040503050406030204" pitchFamily="18" charset="0"/>
              </a:rPr>
              <a:t>κοιλιακή </a:t>
            </a:r>
          </a:p>
          <a:p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     αρρυθμία</a:t>
            </a:r>
            <a:r>
              <a:rPr lang="el-GR" dirty="0">
                <a:latin typeface="Cambria" panose="02040503050406030204" pitchFamily="18" charset="0"/>
              </a:rPr>
              <a:t>, μείωση </a:t>
            </a:r>
            <a:r>
              <a:rPr lang="el-GR" dirty="0" smtClean="0">
                <a:latin typeface="Cambria" panose="02040503050406030204" pitchFamily="18" charset="0"/>
              </a:rPr>
              <a:t>καρδιακής συσταλτικότητας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 smtClean="0">
                <a:latin typeface="Cambria" panose="02040503050406030204" pitchFamily="18" charset="0"/>
              </a:rPr>
              <a:t>ΝΕΥΡΟΛΟΓΙΚΑ</a:t>
            </a:r>
          </a:p>
          <a:p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     Λήθαργος</a:t>
            </a:r>
            <a:r>
              <a:rPr lang="el-GR" dirty="0">
                <a:latin typeface="Cambria" panose="02040503050406030204" pitchFamily="18" charset="0"/>
              </a:rPr>
              <a:t>, κώμα</a:t>
            </a:r>
          </a:p>
          <a:p>
            <a:endParaRPr lang="en-US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Α. </a:t>
                </a:r>
                <a:r>
                  <a:rPr lang="el-GR" sz="1800" b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Νορμοχλωραιμική</a:t>
                </a: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με αυξημένο χάσμα ανιόντων</a:t>
                </a:r>
                <a:endParaRPr lang="el-GR" sz="1800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ΑΙΤΙΑ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latin typeface="Cambria" panose="02040503050406030204" pitchFamily="18" charset="0"/>
                  </a:rPr>
                  <a:t>2.  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Τοξικότητα από 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ακεταμινοφαίνη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 (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παρακεταμόλη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ή Ν-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ακετυλ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-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p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-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αμινοφαινόλη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)</a:t>
                </a:r>
                <a:endParaRPr lang="en-US" sz="1800" b="1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b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ΕΡΓΑΣΤΗΡΙΑΚΑ ΕΥΡΗΜΑΤΑ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ΑΕΡΙΑ ΑΙΜΑΤΟΣ                                                                                       </a:t>
                </a:r>
                <a:r>
                  <a:rPr lang="el-GR" alt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ΓΕΝΙΚΗ ΟΥΡΩΝ</a:t>
                </a: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   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pH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l-GR" sz="1800" dirty="0" smtClean="0"/>
                  <a:t>                                                                        </a:t>
                </a:r>
                <a:r>
                  <a:rPr lang="en-US" sz="1800" dirty="0" smtClean="0"/>
                  <a:t>                               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Πρωτεϊνουρία</a:t>
                </a:r>
                <a:r>
                  <a:rPr lang="el-GR" sz="1800" dirty="0" smtClean="0"/>
                  <a:t>                       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                                                                                                                       Αιματουρία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ΒΙΟΧΗΜΙΚΗ ΕΞΕΤΑΣΗ ΟΡΟΥ                                                             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Κοκκώδεις κύλινδροι</a:t>
                </a: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 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XA = </a:t>
                </a:r>
                <a:r>
                  <a:rPr lang="en-US" altLang="en-US" sz="1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MMA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-MMK =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Na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+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- (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HCO</a:t>
                </a:r>
                <a:r>
                  <a:rPr lang="el-GR" altLang="en-US" sz="1800" baseline="-25000" dirty="0" smtClean="0">
                    <a:latin typeface="Cambria" panose="02040503050406030204" pitchFamily="18" charset="0"/>
                  </a:rPr>
                  <a:t>3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-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+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Cl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-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)                        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       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               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</a:t>
                </a:r>
                <a:endParaRPr lang="el-GR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 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Νορμοχλωραιμία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Επίπεδα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ακεταμινοφαίνης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Bil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AST/ALT, PT,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glc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Ure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Cre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                                                                                                          </a:t>
                </a:r>
                <a:endParaRPr lang="en-US" alt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  <a:blipFill rotWithShape="1">
                <a:blip r:embed="rId2"/>
                <a:stretch>
                  <a:fillRect l="-476" t="-10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3926" y="2941760"/>
            <a:ext cx="109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HCO</a:t>
            </a:r>
            <a:r>
              <a:rPr lang="en-US" baseline="-25000" dirty="0" smtClean="0">
                <a:latin typeface="Cambria" panose="02040503050406030204" pitchFamily="18" charset="0"/>
              </a:rPr>
              <a:t>3</a:t>
            </a:r>
            <a:r>
              <a:rPr lang="en-US" baseline="30000" dirty="0" smtClean="0">
                <a:latin typeface="Cambria" panose="02040503050406030204" pitchFamily="18" charset="0"/>
              </a:rPr>
              <a:t>-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PCO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endParaRPr lang="en-US" baseline="-25000" dirty="0">
              <a:latin typeface="Cambria" panose="02040503050406030204" pitchFamily="18" charset="0"/>
            </a:endParaRPr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1067292" y="3255984"/>
            <a:ext cx="7850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5747" y="2928036"/>
            <a:ext cx="154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1 </a:t>
            </a:r>
            <a:r>
              <a:rPr lang="en-US" dirty="0" err="1" smtClean="0">
                <a:latin typeface="Cambria" panose="02040503050406030204" pitchFamily="18" charset="0"/>
              </a:rPr>
              <a:t>mEq</a:t>
            </a:r>
            <a:r>
              <a:rPr lang="en-US" dirty="0" smtClean="0">
                <a:latin typeface="Cambria" panose="02040503050406030204" pitchFamily="18" charset="0"/>
              </a:rPr>
              <a:t>/L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1</a:t>
            </a:r>
            <a:r>
              <a:rPr lang="el-GR" dirty="0" smtClean="0">
                <a:latin typeface="Cambria" panose="020405030504060302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</a:rPr>
              <a:t>2 </a:t>
            </a:r>
            <a:r>
              <a:rPr lang="en-US" dirty="0" smtClean="0">
                <a:latin typeface="Cambria" panose="02040503050406030204" pitchFamily="18" charset="0"/>
              </a:rPr>
              <a:t>mmHg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66" name="Ευθύγραμμο βέλος σύνδεσης 65"/>
          <p:cNvCxnSpPr/>
          <p:nvPr/>
        </p:nvCxnSpPr>
        <p:spPr>
          <a:xfrm flipV="1">
            <a:off x="339174" y="4261934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Ευθύγραμμο βέλος σύνδεσης 69"/>
          <p:cNvCxnSpPr/>
          <p:nvPr/>
        </p:nvCxnSpPr>
        <p:spPr>
          <a:xfrm flipH="1">
            <a:off x="373025" y="3168790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70"/>
          <p:cNvCxnSpPr/>
          <p:nvPr/>
        </p:nvCxnSpPr>
        <p:spPr>
          <a:xfrm flipH="1">
            <a:off x="2003883" y="2990224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flipH="1">
            <a:off x="2003883" y="3273271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/>
          <p:nvPr/>
        </p:nvCxnSpPr>
        <p:spPr>
          <a:xfrm flipV="1">
            <a:off x="338714" y="4997809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47" y="3094705"/>
            <a:ext cx="2098344" cy="27609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2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2.   </a:t>
            </a: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ακεταμινοφαίνη</a:t>
            </a:r>
            <a:r>
              <a:rPr lang="el-GR" sz="1800" dirty="0" smtClean="0">
                <a:latin typeface="Cambria" panose="02040503050406030204" pitchFamily="18" charset="0"/>
              </a:rPr>
              <a:t> (</a:t>
            </a:r>
            <a:r>
              <a:rPr lang="el-GR" sz="1800" dirty="0" err="1" smtClean="0">
                <a:latin typeface="Cambria" panose="02040503050406030204" pitchFamily="18" charset="0"/>
              </a:rPr>
              <a:t>παρακεταμόλη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ή Ν-</a:t>
            </a:r>
            <a:r>
              <a:rPr lang="el-GR" sz="1800" dirty="0" err="1" smtClean="0">
                <a:latin typeface="Cambria" panose="02040503050406030204" pitchFamily="18" charset="0"/>
              </a:rPr>
              <a:t>ακετυλ</a:t>
            </a:r>
            <a:r>
              <a:rPr lang="el-GR" sz="1800" dirty="0" smtClean="0">
                <a:latin typeface="Cambria" panose="02040503050406030204" pitchFamily="18" charset="0"/>
              </a:rPr>
              <a:t>-</a:t>
            </a:r>
            <a:r>
              <a:rPr lang="en-US" sz="1800" dirty="0" smtClean="0">
                <a:latin typeface="Cambria" panose="02040503050406030204" pitchFamily="18" charset="0"/>
              </a:rPr>
              <a:t>p</a:t>
            </a:r>
            <a:r>
              <a:rPr lang="el-GR" sz="1800" dirty="0" smtClean="0">
                <a:latin typeface="Cambria" panose="02040503050406030204" pitchFamily="18" charset="0"/>
              </a:rPr>
              <a:t>-</a:t>
            </a:r>
            <a:r>
              <a:rPr lang="el-GR" sz="1800" dirty="0" err="1" smtClean="0">
                <a:latin typeface="Cambria" panose="02040503050406030204" pitchFamily="18" charset="0"/>
              </a:rPr>
              <a:t>αμινοφαινόλη</a:t>
            </a:r>
            <a:r>
              <a:rPr lang="el-GR" sz="1800" dirty="0" smtClean="0">
                <a:latin typeface="Cambria" panose="02040503050406030204" pitchFamily="18" charset="0"/>
              </a:rPr>
              <a:t>)</a:t>
            </a:r>
            <a:endParaRPr lang="en-US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 </a:t>
            </a:r>
            <a:endParaRPr lang="el-GR" sz="1800" u="sng" dirty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αν λήψη &gt;</a:t>
            </a:r>
            <a:r>
              <a:rPr lang="el-GR" sz="1800" dirty="0" smtClean="0">
                <a:latin typeface="Cambria" panose="02040503050406030204" pitchFamily="18" charset="0"/>
              </a:rPr>
              <a:t>7,5 </a:t>
            </a:r>
            <a:r>
              <a:rPr lang="en-US" sz="1800" dirty="0" smtClean="0">
                <a:latin typeface="Cambria" panose="02040503050406030204" pitchFamily="18" charset="0"/>
              </a:rPr>
              <a:t>g </a:t>
            </a:r>
            <a:r>
              <a:rPr lang="el-GR" sz="1800" dirty="0" smtClean="0">
                <a:latin typeface="Cambria" panose="02040503050406030204" pitchFamily="18" charset="0"/>
              </a:rPr>
              <a:t>τις τελευταίες </a:t>
            </a:r>
            <a:r>
              <a:rPr lang="el-GR" sz="1800" dirty="0" smtClean="0">
                <a:latin typeface="Cambria" panose="02040503050406030204" pitchFamily="18" charset="0"/>
              </a:rPr>
              <a:t>4 ώρες: 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 ενεργός άνθρακας 1</a:t>
            </a:r>
            <a:r>
              <a:rPr lang="en-US" sz="1800" dirty="0" smtClean="0">
                <a:latin typeface="Cambria" panose="02040503050406030204" pitchFamily="18" charset="0"/>
              </a:rPr>
              <a:t>g/kg</a:t>
            </a:r>
            <a:r>
              <a:rPr lang="el-GR" sz="1800" dirty="0" smtClean="0">
                <a:latin typeface="Cambria" panose="02040503050406030204" pitchFamily="18" charset="0"/>
              </a:rPr>
              <a:t> (</a:t>
            </a:r>
            <a:r>
              <a:rPr lang="en-US" sz="1800" dirty="0" smtClean="0">
                <a:latin typeface="Cambria" panose="02040503050406030204" pitchFamily="18" charset="0"/>
              </a:rPr>
              <a:t>max </a:t>
            </a:r>
            <a:r>
              <a:rPr lang="en-US" sz="1800" dirty="0" smtClean="0">
                <a:latin typeface="Cambria" panose="02040503050406030204" pitchFamily="18" charset="0"/>
              </a:rPr>
              <a:t>50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</a:rPr>
              <a:t>g</a:t>
            </a:r>
            <a:r>
              <a:rPr lang="en-US" sz="1800" dirty="0" smtClean="0">
                <a:latin typeface="Cambria" panose="02040503050406030204" pitchFamily="18" charset="0"/>
              </a:rPr>
              <a:t>) </a:t>
            </a:r>
            <a:r>
              <a:rPr lang="en-US" sz="1800" dirty="0" err="1" smtClean="0">
                <a:latin typeface="Cambria" panose="02040503050406030204" pitchFamily="18" charset="0"/>
              </a:rPr>
              <a:t>pos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Ακετυλκυστεΐνη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iv (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20ωρο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)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ή </a:t>
            </a:r>
            <a:r>
              <a:rPr lang="en-US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pos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(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72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ώρες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)</a:t>
            </a: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A41C8A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>
                <a:latin typeface="Cambria" panose="02040503050406030204" pitchFamily="18" charset="0"/>
              </a:rPr>
              <a:t>3</a:t>
            </a:r>
            <a:r>
              <a:rPr lang="en-US" sz="1800" dirty="0" smtClean="0">
                <a:latin typeface="Cambria" panose="02040503050406030204" pitchFamily="18" charset="0"/>
              </a:rPr>
              <a:t>.   </a:t>
            </a:r>
            <a:r>
              <a:rPr lang="el-GR" sz="1800" dirty="0" smtClean="0">
                <a:latin typeface="Cambria" panose="02040503050406030204" pitchFamily="18" charset="0"/>
              </a:rPr>
              <a:t>Δηλητηρίαση από μονοξείδιο του άνθρακα</a:t>
            </a:r>
            <a:endParaRPr lang="en-US" sz="1800" b="1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Άοσμο, άχρωμο, άγευστο, μη ερεθιστικό αέριο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Καύση υδρογονανθράκων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Τοξικότητα σε εισπνοή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n-US" sz="1800" dirty="0" smtClean="0">
                <a:latin typeface="Cambria" panose="02040503050406030204" pitchFamily="18" charset="0"/>
              </a:rPr>
              <a:t>5000-6000 </a:t>
            </a:r>
            <a:r>
              <a:rPr lang="el-GR" sz="1800" dirty="0" smtClean="0">
                <a:latin typeface="Cambria" panose="02040503050406030204" pitchFamily="18" charset="0"/>
              </a:rPr>
              <a:t>θάνατοι/έτος στις ΗΠΑ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Θνητότητα 40%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Αιμοσφαιρίνη - Μυοσφαιρίνη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Διαταραχή οξειδωτικής </a:t>
            </a:r>
            <a:r>
              <a:rPr lang="el-GR" sz="1800" dirty="0" err="1" smtClean="0">
                <a:latin typeface="Cambria" panose="02040503050406030204" pitchFamily="18" charset="0"/>
              </a:rPr>
              <a:t>φωσφορυλίωσης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Γαλακτική οξέωση τύπου Α </a:t>
            </a:r>
          </a:p>
          <a:p>
            <a:endParaRPr lang="el-GR" sz="1800" dirty="0" smtClean="0">
              <a:latin typeface="Cambria" panose="02040503050406030204" pitchFamily="18" charset="0"/>
            </a:endParaRPr>
          </a:p>
          <a:p>
            <a:endParaRPr lang="el-GR" sz="1800" dirty="0" smtClean="0">
              <a:latin typeface="Cambria" panose="020405030504060302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7328846" y="1149254"/>
            <a:ext cx="3821373" cy="5486881"/>
            <a:chOff x="2149539" y="-1064597"/>
            <a:chExt cx="4743776" cy="7587472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4" t="8787" r="11344" b="1496"/>
            <a:stretch/>
          </p:blipFill>
          <p:spPr>
            <a:xfrm>
              <a:off x="2149539" y="-1064597"/>
              <a:ext cx="4743776" cy="3997072"/>
            </a:xfrm>
            <a:prstGeom prst="rect">
              <a:avLst/>
            </a:prstGeom>
          </p:spPr>
        </p:pic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92" y="3196694"/>
              <a:ext cx="4037853" cy="3326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4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>
                <a:latin typeface="Cambria" panose="02040503050406030204" pitchFamily="18" charset="0"/>
              </a:rPr>
              <a:t>3</a:t>
            </a:r>
            <a:r>
              <a:rPr lang="en-US" sz="1800" dirty="0" smtClean="0">
                <a:latin typeface="Cambria" panose="02040503050406030204" pitchFamily="18" charset="0"/>
              </a:rPr>
              <a:t>.   </a:t>
            </a:r>
            <a:r>
              <a:rPr lang="el-GR" sz="1800" dirty="0" smtClean="0">
                <a:latin typeface="Cambria" panose="02040503050406030204" pitchFamily="18" charset="0"/>
              </a:rPr>
              <a:t>Δηλητηρίαση από μονοξείδιο του άνθρακα</a:t>
            </a:r>
            <a:endParaRPr lang="en-US" sz="1800" b="1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Κεφαλαλγία, κακουχία, ναυτία, σύγχυση, επιληπτικές κρίσεις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     αιμορραγικά </a:t>
            </a:r>
            <a:r>
              <a:rPr lang="el-GR" sz="1800" dirty="0" err="1" smtClean="0">
                <a:latin typeface="Cambria" panose="02040503050406030204" pitchFamily="18" charset="0"/>
              </a:rPr>
              <a:t>έμφρακτα</a:t>
            </a:r>
            <a:r>
              <a:rPr lang="el-GR" sz="1800" dirty="0" smtClean="0">
                <a:latin typeface="Cambria" panose="02040503050406030204" pitchFamily="18" charset="0"/>
              </a:rPr>
              <a:t> εγκεφάλου, κώμα</a:t>
            </a:r>
          </a:p>
          <a:p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Ώψιμο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νευροψυχιατρικό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σύνδρομο </a:t>
            </a:r>
            <a:r>
              <a:rPr lang="el-GR" sz="1800" dirty="0" smtClean="0">
                <a:latin typeface="Cambria" panose="02040503050406030204" pitchFamily="18" charset="0"/>
              </a:rPr>
              <a:t>(3-240 </a:t>
            </a:r>
            <a:r>
              <a:rPr lang="en-US" sz="1800" dirty="0" smtClean="0">
                <a:latin typeface="Cambria" panose="02040503050406030204" pitchFamily="18" charset="0"/>
              </a:rPr>
              <a:t>d)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 40%, διαρκεί για ένα έτος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 Διαταραχές συμπεριφοράς, κινητικές διαταραχές,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 εστιακά νευρολογικά σημεία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Συμπτώματα και σημεία της οξέωσης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 </a:t>
            </a:r>
          </a:p>
          <a:p>
            <a:endParaRPr lang="el-GR" sz="1800" dirty="0" smtClean="0">
              <a:latin typeface="Cambria" panose="02040503050406030204" pitchFamily="18" charset="0"/>
            </a:endParaRPr>
          </a:p>
          <a:p>
            <a:endParaRPr lang="el-GR" sz="1800" dirty="0" smtClean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97" y="2506116"/>
            <a:ext cx="3393354" cy="31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Α. </a:t>
                </a:r>
                <a:r>
                  <a:rPr lang="el-GR" sz="1800" b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Νορμοχλωραιμική</a:t>
                </a: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με αυξημένο χάσμα ανιόντων</a:t>
                </a:r>
                <a:endParaRPr lang="el-GR" sz="1800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ΑΙΤΙΑ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latin typeface="Cambria" panose="02040503050406030204" pitchFamily="18" charset="0"/>
                  </a:rPr>
                  <a:t>3.  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Δηλητηρίαση από μονοξείδιο του άνθρακα</a:t>
                </a:r>
                <a:endParaRPr lang="en-US" sz="1800" b="1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b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ΕΡΓΑΣΤΗΡΙΑΚΑ ΕΥΡΗΜΑΤΑ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ΑΕΡΙΑ ΑΙΜΑΤΟΣ </a:t>
                </a:r>
                <a:endParaRPr lang="en-US" sz="1800" b="1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pH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l-GR" sz="1800" dirty="0" smtClean="0"/>
                  <a:t>                                                                        </a:t>
                </a:r>
                <a:r>
                  <a:rPr lang="en-US" sz="1800" dirty="0" smtClean="0"/>
                  <a:t>                                </a:t>
                </a:r>
                <a:r>
                  <a:rPr lang="el-GR" sz="1800" dirty="0" smtClean="0"/>
                  <a:t>                       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ΒΙΟΧΗΜΙΚΗ ΕΞΕΤΑΣΗ ΟΡΟΥ </a:t>
                </a:r>
                <a:endParaRPr lang="en-US" sz="1800" b="1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1800" b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alt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XA = </a:t>
                </a:r>
                <a:r>
                  <a:rPr lang="en-US" altLang="en-US" sz="1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MMA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-MMK =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Na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+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- (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HCO</a:t>
                </a:r>
                <a:r>
                  <a:rPr lang="el-GR" altLang="en-US" sz="1800" baseline="-25000" dirty="0" smtClean="0">
                    <a:latin typeface="Cambria" panose="02040503050406030204" pitchFamily="18" charset="0"/>
                  </a:rPr>
                  <a:t>3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-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+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Cl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-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)                        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       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               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</a:t>
                </a:r>
                <a:endParaRPr lang="el-GR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 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Νορμοχλωραιμία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Επίπεδα γαλακτικού οξέος</a:t>
                </a: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Επίπεδα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καρβοξυαιμοσφαιρίνης</a:t>
                </a:r>
                <a:endParaRPr lang="el-GR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CPK, CK-MB</a:t>
                </a:r>
              </a:p>
              <a:p>
                <a:pPr marL="0" indent="0">
                  <a:buNone/>
                </a:pPr>
                <a:r>
                  <a:rPr lang="en-US" altLang="en-US" sz="1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altLang="en-US" sz="1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Sat O</a:t>
                </a:r>
                <a:r>
                  <a:rPr lang="en-US" altLang="en-US" sz="1800" b="1" baseline="-250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2</a:t>
                </a:r>
                <a:r>
                  <a:rPr lang="en-US" altLang="en-US" sz="1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%  </a:t>
                </a:r>
                <a:r>
                  <a:rPr lang="el-GR" altLang="en-US" sz="1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ΚΦ</a:t>
                </a:r>
                <a:r>
                  <a:rPr lang="en-US" altLang="en-US" sz="18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                                                                                                                     </a:t>
                </a:r>
                <a:endParaRPr lang="el-GR" altLang="en-US" sz="1800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  </a:t>
                </a: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  <a:blipFill rotWithShape="1">
                <a:blip r:embed="rId2"/>
                <a:stretch>
                  <a:fillRect l="-476" t="-1098" b="-20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3926" y="2941760"/>
            <a:ext cx="109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HCO</a:t>
            </a:r>
            <a:r>
              <a:rPr lang="en-US" baseline="-25000" dirty="0" smtClean="0">
                <a:latin typeface="Cambria" panose="02040503050406030204" pitchFamily="18" charset="0"/>
              </a:rPr>
              <a:t>3</a:t>
            </a:r>
            <a:r>
              <a:rPr lang="en-US" baseline="30000" dirty="0" smtClean="0">
                <a:latin typeface="Cambria" panose="02040503050406030204" pitchFamily="18" charset="0"/>
              </a:rPr>
              <a:t>-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PCO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endParaRPr lang="en-US" baseline="-25000" dirty="0">
              <a:latin typeface="Cambria" panose="02040503050406030204" pitchFamily="18" charset="0"/>
            </a:endParaRPr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1067292" y="3255984"/>
            <a:ext cx="7850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5747" y="2928036"/>
            <a:ext cx="154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1 </a:t>
            </a:r>
            <a:r>
              <a:rPr lang="en-US" dirty="0" err="1" smtClean="0">
                <a:latin typeface="Cambria" panose="02040503050406030204" pitchFamily="18" charset="0"/>
              </a:rPr>
              <a:t>mEq</a:t>
            </a:r>
            <a:r>
              <a:rPr lang="en-US" dirty="0" smtClean="0">
                <a:latin typeface="Cambria" panose="02040503050406030204" pitchFamily="18" charset="0"/>
              </a:rPr>
              <a:t>/L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1</a:t>
            </a:r>
            <a:r>
              <a:rPr lang="el-GR" dirty="0" smtClean="0">
                <a:latin typeface="Cambria" panose="020405030504060302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</a:rPr>
              <a:t>2 </a:t>
            </a:r>
            <a:r>
              <a:rPr lang="en-US" dirty="0" smtClean="0">
                <a:latin typeface="Cambria" panose="02040503050406030204" pitchFamily="18" charset="0"/>
              </a:rPr>
              <a:t>mmHg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66" name="Ευθύγραμμο βέλος σύνδεσης 65"/>
          <p:cNvCxnSpPr/>
          <p:nvPr/>
        </p:nvCxnSpPr>
        <p:spPr>
          <a:xfrm flipV="1">
            <a:off x="339174" y="4261934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Ευθύγραμμο βέλος σύνδεσης 69"/>
          <p:cNvCxnSpPr/>
          <p:nvPr/>
        </p:nvCxnSpPr>
        <p:spPr>
          <a:xfrm flipH="1">
            <a:off x="373025" y="3168790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70"/>
          <p:cNvCxnSpPr/>
          <p:nvPr/>
        </p:nvCxnSpPr>
        <p:spPr>
          <a:xfrm flipH="1">
            <a:off x="2003883" y="2990224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flipH="1">
            <a:off x="2003883" y="3273271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/>
          <p:nvPr/>
        </p:nvCxnSpPr>
        <p:spPr>
          <a:xfrm flipV="1">
            <a:off x="338714" y="4997809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V="1">
            <a:off x="343044" y="5368573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 flipV="1">
            <a:off x="315543" y="5739338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3.   </a:t>
            </a:r>
            <a:r>
              <a:rPr lang="el-GR" sz="1800" dirty="0" smtClean="0">
                <a:latin typeface="Cambria" panose="02040503050406030204" pitchFamily="18" charset="0"/>
              </a:rPr>
              <a:t>Δηλητηρίαση από μονοξείδιο του άνθρακα</a:t>
            </a:r>
            <a:endParaRPr lang="en-US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 </a:t>
            </a: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Απομάκρυνση θύματος από την πηγή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Βατός αεραγωγός, αναπνοή, κυκλοφορία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Διασωλήνωση επί ενδείξεων </a:t>
            </a:r>
            <a:r>
              <a:rPr lang="el-GR" sz="1800" dirty="0" smtClean="0">
                <a:latin typeface="Cambria" panose="02040503050406030204" pitchFamily="18" charset="0"/>
              </a:rPr>
              <a:t>(λ.χ</a:t>
            </a:r>
            <a:r>
              <a:rPr lang="el-GR" sz="1800" dirty="0" smtClean="0">
                <a:latin typeface="Cambria" panose="02040503050406030204" pitchFamily="18" charset="0"/>
              </a:rPr>
              <a:t>. πτώση επιπέδου συνείδησης)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Χορήγηση Ο</a:t>
            </a:r>
            <a:r>
              <a:rPr lang="el-GR" sz="1800" baseline="-25000" dirty="0" smtClean="0">
                <a:latin typeface="Cambria" panose="02040503050406030204" pitchFamily="18" charset="0"/>
              </a:rPr>
              <a:t>2</a:t>
            </a:r>
            <a:r>
              <a:rPr lang="el-GR" sz="1800" dirty="0" smtClean="0">
                <a:latin typeface="Cambria" panose="02040503050406030204" pitchFamily="18" charset="0"/>
              </a:rPr>
              <a:t> 100% με μάσκα </a:t>
            </a:r>
            <a:r>
              <a:rPr lang="el-GR" sz="1800" dirty="0" err="1" smtClean="0">
                <a:latin typeface="Cambria" panose="02040503050406030204" pitchFamily="18" charset="0"/>
              </a:rPr>
              <a:t>επανεισπνοής</a:t>
            </a:r>
            <a:r>
              <a:rPr lang="el-GR" sz="1800" dirty="0" smtClean="0">
                <a:latin typeface="Cambria" panose="02040503050406030204" pitchFamily="18" charset="0"/>
              </a:rPr>
              <a:t>, ανεξάρτητα από τον </a:t>
            </a:r>
            <a:r>
              <a:rPr lang="en-US" sz="1800" dirty="0" smtClean="0">
                <a:latin typeface="Cambria" panose="02040503050406030204" pitchFamily="18" charset="0"/>
              </a:rPr>
              <a:t>satO2 </a:t>
            </a:r>
            <a:r>
              <a:rPr lang="el-GR" sz="1800" dirty="0" smtClean="0">
                <a:latin typeface="Cambria" panose="02040503050406030204" pitchFamily="18" charset="0"/>
              </a:rPr>
              <a:t>στο οξύμετρο</a:t>
            </a: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 err="1" smtClean="0">
                <a:latin typeface="Cambria" panose="02040503050406030204" pitchFamily="18" charset="0"/>
              </a:rPr>
              <a:t>Υπερβαρικό</a:t>
            </a:r>
            <a:r>
              <a:rPr lang="el-GR" sz="1800" dirty="0" smtClean="0">
                <a:latin typeface="Cambria" panose="02040503050406030204" pitchFamily="18" charset="0"/>
              </a:rPr>
              <a:t> οξυγόνο (ΗΒΟ)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Επίπεδα </a:t>
            </a:r>
            <a:r>
              <a:rPr lang="en-US" sz="1800" dirty="0" smtClean="0">
                <a:latin typeface="Cambria" panose="02040503050406030204" pitchFamily="18" charset="0"/>
              </a:rPr>
              <a:t> CO &gt;25% (&gt;20% </a:t>
            </a:r>
            <a:r>
              <a:rPr lang="el-GR" sz="1800" dirty="0" smtClean="0">
                <a:latin typeface="Cambria" panose="02040503050406030204" pitchFamily="18" charset="0"/>
              </a:rPr>
              <a:t>σε έγκυο)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Απώλεια συνείδησης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Βαριά μεταβολική οξέωση (</a:t>
            </a:r>
            <a:r>
              <a:rPr lang="en-US" sz="1800" dirty="0" smtClean="0">
                <a:latin typeface="Cambria" panose="02040503050406030204" pitchFamily="18" charset="0"/>
              </a:rPr>
              <a:t>pH&lt;7</a:t>
            </a:r>
            <a:r>
              <a:rPr lang="el-GR" sz="1800" dirty="0" smtClean="0">
                <a:latin typeface="Cambria" panose="02040503050406030204" pitchFamily="18" charset="0"/>
              </a:rPr>
              <a:t>,</a:t>
            </a:r>
            <a:r>
              <a:rPr lang="en-US" sz="1800" dirty="0" smtClean="0">
                <a:latin typeface="Cambria" panose="02040503050406030204" pitchFamily="18" charset="0"/>
              </a:rPr>
              <a:t>1</a:t>
            </a:r>
            <a:r>
              <a:rPr lang="en-US" sz="1800" dirty="0" smtClean="0">
                <a:latin typeface="Cambria" panose="02040503050406030204" pitchFamily="18" charset="0"/>
              </a:rPr>
              <a:t>) 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Ισχαιμία τελικού οργάνου (</a:t>
            </a:r>
            <a:r>
              <a:rPr lang="el-GR" sz="1800" dirty="0" err="1" smtClean="0">
                <a:latin typeface="Cambria" panose="02040503050406030204" pitchFamily="18" charset="0"/>
              </a:rPr>
              <a:t>προκάρδιο</a:t>
            </a:r>
            <a:r>
              <a:rPr lang="el-GR" sz="1800" dirty="0" smtClean="0">
                <a:latin typeface="Cambria" panose="02040503050406030204" pitchFamily="18" charset="0"/>
              </a:rPr>
              <a:t> άλγος, ΗΚΓ αλλοιώσεις, διαταραχή επιπέδου συνείδησης)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4</a:t>
            </a:r>
            <a:r>
              <a:rPr lang="en-US" sz="1800" dirty="0" smtClean="0">
                <a:latin typeface="Cambria" panose="02040503050406030204" pitchFamily="18" charset="0"/>
              </a:rPr>
              <a:t>.   </a:t>
            </a: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λινεζολίδη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προποφόλη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ισονιαζίδη</a:t>
            </a:r>
            <a:endParaRPr lang="en-US" sz="1800" b="1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Διαταραχή </a:t>
            </a:r>
            <a:r>
              <a:rPr lang="el-GR" sz="1800" dirty="0" err="1" smtClean="0">
                <a:latin typeface="Cambria" panose="02040503050406030204" pitchFamily="18" charset="0"/>
              </a:rPr>
              <a:t>πρωτεϊνοσύνθεσης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(</a:t>
            </a:r>
            <a:r>
              <a:rPr lang="el-GR" sz="1800" i="1" dirty="0" err="1" smtClean="0">
                <a:latin typeface="Cambria" panose="02040503050406030204" pitchFamily="18" charset="0"/>
              </a:rPr>
              <a:t>λινεζολίδη</a:t>
            </a:r>
            <a:r>
              <a:rPr lang="el-GR" sz="1800" i="1" dirty="0" smtClean="0">
                <a:latin typeface="Cambria" panose="02040503050406030204" pitchFamily="18" charset="0"/>
              </a:rPr>
              <a:t>)</a:t>
            </a:r>
            <a:endParaRPr lang="el-GR" sz="1800" i="1" dirty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Διαταραχή οξείδωσης λιπαρών οξέων</a:t>
            </a: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(</a:t>
            </a:r>
            <a:r>
              <a:rPr lang="el-GR" sz="1800" i="1" dirty="0" err="1" smtClean="0">
                <a:latin typeface="Cambria" panose="02040503050406030204" pitchFamily="18" charset="0"/>
              </a:rPr>
              <a:t>προποφόλη</a:t>
            </a:r>
            <a:r>
              <a:rPr lang="el-GR" sz="1800" i="1" dirty="0" smtClean="0">
                <a:latin typeface="Cambria" panose="02040503050406030204" pitchFamily="18" charset="0"/>
              </a:rPr>
              <a:t>)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Λειτουργική ανεπάρκεια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</a:rPr>
              <a:t>Vit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Β</a:t>
            </a:r>
            <a:r>
              <a:rPr lang="el-GR" sz="1800" baseline="-25000" dirty="0" smtClean="0">
                <a:latin typeface="Cambria" panose="02040503050406030204" pitchFamily="18" charset="0"/>
              </a:rPr>
              <a:t>6</a:t>
            </a:r>
            <a:r>
              <a:rPr lang="el-GR" sz="1800" dirty="0" smtClean="0">
                <a:latin typeface="Cambria" panose="02040503050406030204" pitchFamily="18" charset="0"/>
              </a:rPr>
              <a:t> και </a:t>
            </a:r>
            <a:r>
              <a:rPr lang="en-US" sz="1800" dirty="0" smtClean="0">
                <a:latin typeface="Cambria" panose="02040503050406030204" pitchFamily="18" charset="0"/>
              </a:rPr>
              <a:t>GABA </a:t>
            </a:r>
            <a:r>
              <a:rPr lang="en-US" sz="1800" i="1" dirty="0" smtClean="0">
                <a:latin typeface="Cambria" panose="02040503050406030204" pitchFamily="18" charset="0"/>
              </a:rPr>
              <a:t>(INZ)</a:t>
            </a:r>
          </a:p>
          <a:p>
            <a:pPr marL="0" indent="0">
              <a:buNone/>
            </a:pPr>
            <a:r>
              <a:rPr lang="el-GR" sz="1800" dirty="0" err="1" smtClean="0">
                <a:latin typeface="Cambria" panose="02040503050406030204" pitchFamily="18" charset="0"/>
              </a:rPr>
              <a:t>Μιτοχονδριακή</a:t>
            </a:r>
            <a:r>
              <a:rPr lang="el-GR" sz="1800" dirty="0" smtClean="0">
                <a:latin typeface="Cambria" panose="02040503050406030204" pitchFamily="18" charset="0"/>
              </a:rPr>
              <a:t> δυσλειτουργία 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Γαλακτική οξέωση τύπου Β 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6942221" y="1540043"/>
            <a:ext cx="4692316" cy="5047881"/>
            <a:chOff x="6605337" y="1424143"/>
            <a:chExt cx="4283242" cy="4781344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37" y="3895656"/>
              <a:ext cx="3356810" cy="2309831"/>
            </a:xfrm>
            <a:prstGeom prst="rect">
              <a:avLst/>
            </a:prstGeom>
          </p:spPr>
        </p:pic>
        <p:grpSp>
          <p:nvGrpSpPr>
            <p:cNvPr id="10" name="Ομάδα 9"/>
            <p:cNvGrpSpPr/>
            <p:nvPr/>
          </p:nvGrpSpPr>
          <p:grpSpPr>
            <a:xfrm>
              <a:off x="6741601" y="1424143"/>
              <a:ext cx="4146978" cy="2365804"/>
              <a:chOff x="6741601" y="1424143"/>
              <a:chExt cx="4146978" cy="2365804"/>
            </a:xfrm>
          </p:grpSpPr>
          <p:pic>
            <p:nvPicPr>
              <p:cNvPr id="3" name="Εικόνα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55" b="-750"/>
              <a:stretch/>
            </p:blipFill>
            <p:spPr>
              <a:xfrm>
                <a:off x="6741601" y="1424143"/>
                <a:ext cx="4002600" cy="236580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Στρογγυλεμένο ορθογώνιο 8"/>
              <p:cNvSpPr/>
              <p:nvPr/>
            </p:nvSpPr>
            <p:spPr>
              <a:xfrm>
                <a:off x="9962147" y="2570954"/>
                <a:ext cx="926432" cy="1134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7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ΠΕΡΙΕΧΟΜΕΝΑ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5571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ΕΙΣΑΓΩΓΗ</a:t>
            </a:r>
          </a:p>
          <a:p>
            <a:pPr marL="0" indent="0">
              <a:buNone/>
            </a:pPr>
            <a:r>
              <a:rPr lang="el-GR" sz="2000" dirty="0" smtClean="0">
                <a:latin typeface="Cambria" panose="02040503050406030204" pitchFamily="18" charset="0"/>
              </a:rPr>
              <a:t>Ορισμοί - βασικές έννοιες </a:t>
            </a:r>
          </a:p>
          <a:p>
            <a:pPr marL="0" indent="0">
              <a:buNone/>
            </a:pPr>
            <a:endParaRPr lang="el-G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ΜΕΤΑΒΟΛΙΚΗ ΟΞΕΩΣΗ ΑΠΟ ΣΠΑΝΙΕΣ ΔΗΛΗΤΗΡΙΑΣΕΙΣ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latin typeface="Cambria" panose="02040503050406030204" pitchFamily="18" charset="0"/>
              </a:rPr>
              <a:t>Νορμοχλωραιμική</a:t>
            </a:r>
            <a:r>
              <a:rPr lang="el-GR" sz="2000" dirty="0" smtClean="0">
                <a:latin typeface="Cambria" panose="02040503050406030204" pitchFamily="18" charset="0"/>
              </a:rPr>
              <a:t> με αυξημένο χάσμα ανιόντων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latin typeface="Cambria" panose="02040503050406030204" pitchFamily="18" charset="0"/>
              </a:rPr>
              <a:t>Υπερχλωραιμική</a:t>
            </a:r>
            <a:r>
              <a:rPr lang="el-GR" sz="2000" dirty="0" smtClean="0">
                <a:latin typeface="Cambria" panose="02040503050406030204" pitchFamily="18" charset="0"/>
              </a:rPr>
              <a:t> με φυσιολογικό χάσμα ανιόντων</a:t>
            </a:r>
          </a:p>
          <a:p>
            <a:pPr marL="0" indent="0">
              <a:buNone/>
            </a:pPr>
            <a:endParaRPr lang="el-G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ΑΝΑΠΝΕΥΣΤΙΚΗ ΟΞΕΩΣΗ ΑΠΟ ΣΠΑΝΙΕΣ ΔΗΛΗΤΗΡΙΑΣΕΙΣ</a:t>
            </a:r>
          </a:p>
          <a:p>
            <a:pPr marL="0" indent="0">
              <a:buNone/>
            </a:pPr>
            <a:endParaRPr lang="el-GR" sz="20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ΜΙΚΤΕΣ </a:t>
            </a: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ΟΞΕΟΒΑΣΙΚΕΣ ΔΙΑΤΑΡΑΧΕΣ ΑΠΟ ΣΠΑΝΙΕΣ ΔΗΛΗΤΗΡΙΑΣΕΙΣ</a:t>
            </a:r>
          </a:p>
          <a:p>
            <a:pPr marL="0" indent="0">
              <a:buNone/>
            </a:pPr>
            <a:endParaRPr lang="el-GR" sz="20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ΣΥΜΠΕΡΑΣΜΑΤΑ</a:t>
            </a:r>
          </a:p>
          <a:p>
            <a:pPr marL="0" indent="0" algn="ctr">
              <a:buNone/>
            </a:pPr>
            <a:endParaRPr lang="en-US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latin typeface="Cambria" panose="02040503050406030204" pitchFamily="18" charset="0"/>
              </a:rPr>
              <a:t>Up to date 19.2</a:t>
            </a:r>
            <a:r>
              <a:rPr lang="el-GR" sz="1600" i="1" dirty="0" smtClean="0">
                <a:latin typeface="Cambria" panose="02040503050406030204" pitchFamily="18" charset="0"/>
              </a:rPr>
              <a:t>      </a:t>
            </a:r>
            <a:r>
              <a:rPr lang="el-GR" sz="16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3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4</a:t>
            </a:r>
            <a:r>
              <a:rPr lang="en-US" sz="1800" dirty="0" smtClean="0">
                <a:latin typeface="Cambria" panose="02040503050406030204" pitchFamily="18" charset="0"/>
              </a:rPr>
              <a:t>.   </a:t>
            </a: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λινεζολίδη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προποφόλη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ισονιαζίδη</a:t>
            </a:r>
            <a:endParaRPr lang="en-US" sz="1800" b="1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ΑΠΟ ΤΗΝ ΤΟΞΙΚΗ ΟΥΣΙΑ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Ναυτία, έμετοι, διάρροιες, </a:t>
            </a:r>
            <a:r>
              <a:rPr lang="el-GR" sz="1800" dirty="0" err="1" smtClean="0">
                <a:latin typeface="Cambria" panose="02040503050406030204" pitchFamily="18" charset="0"/>
              </a:rPr>
              <a:t>θρομβοπενία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(</a:t>
            </a:r>
            <a:r>
              <a:rPr lang="el-GR" sz="1800" i="1" dirty="0" err="1" smtClean="0">
                <a:latin typeface="Cambria" panose="02040503050406030204" pitchFamily="18" charset="0"/>
              </a:rPr>
              <a:t>λινεζολίδη</a:t>
            </a:r>
            <a:r>
              <a:rPr lang="el-GR" sz="1800" i="1" dirty="0" smtClean="0">
                <a:latin typeface="Cambria" panose="02040503050406030204" pitchFamily="18" charset="0"/>
              </a:rPr>
              <a:t>)</a:t>
            </a:r>
            <a:endParaRPr lang="el-GR" sz="1800" i="1" dirty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Ηπατομεγαλία, </a:t>
            </a:r>
            <a:r>
              <a:rPr lang="el-GR" sz="1800" dirty="0" err="1" smtClean="0">
                <a:latin typeface="Cambria" panose="02040503050406030204" pitchFamily="18" charset="0"/>
              </a:rPr>
              <a:t>ραβδομυόλυση</a:t>
            </a:r>
            <a:r>
              <a:rPr lang="el-GR" sz="1800" dirty="0" smtClean="0">
                <a:latin typeface="Cambria" panose="02040503050406030204" pitchFamily="18" charset="0"/>
              </a:rPr>
              <a:t>, ολιγουρία, </a:t>
            </a:r>
            <a:r>
              <a:rPr lang="el-GR" sz="1800" dirty="0" err="1" smtClean="0">
                <a:latin typeface="Cambria" panose="02040503050406030204" pitchFamily="18" charset="0"/>
              </a:rPr>
              <a:t>μυοκαρδιακή</a:t>
            </a:r>
            <a:r>
              <a:rPr lang="el-GR" sz="1800" dirty="0" smtClean="0">
                <a:latin typeface="Cambria" panose="02040503050406030204" pitchFamily="18" charset="0"/>
              </a:rPr>
              <a:t> βλάβη </a:t>
            </a:r>
            <a:r>
              <a:rPr lang="el-GR" sz="1800" i="1" dirty="0" smtClean="0">
                <a:latin typeface="Cambria" panose="02040503050406030204" pitchFamily="18" charset="0"/>
              </a:rPr>
              <a:t>(</a:t>
            </a:r>
            <a:r>
              <a:rPr lang="el-GR" sz="1800" i="1" dirty="0" err="1" smtClean="0">
                <a:latin typeface="Cambria" panose="02040503050406030204" pitchFamily="18" charset="0"/>
              </a:rPr>
              <a:t>προποφόλη</a:t>
            </a:r>
            <a:r>
              <a:rPr lang="el-GR" sz="1800" i="1" dirty="0" smtClean="0">
                <a:latin typeface="Cambria" panose="02040503050406030204" pitchFamily="18" charset="0"/>
              </a:rPr>
              <a:t>)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Επιληπτικές κρίσεις, </a:t>
            </a:r>
            <a:r>
              <a:rPr lang="el-GR" sz="1800" dirty="0" err="1" smtClean="0">
                <a:latin typeface="Cambria" panose="02040503050406030204" pitchFamily="18" charset="0"/>
              </a:rPr>
              <a:t>ηπατοτοξικότητα</a:t>
            </a:r>
            <a:r>
              <a:rPr lang="el-GR" sz="1800" dirty="0" smtClean="0">
                <a:latin typeface="Cambria" panose="02040503050406030204" pitchFamily="18" charset="0"/>
              </a:rPr>
              <a:t>, ναυτία, έμετοι, κοιλιακό άλγος, αιμωδίες καυσαλγίες άκρων </a:t>
            </a:r>
            <a:r>
              <a:rPr lang="en-US" sz="1800" i="1" dirty="0" smtClean="0">
                <a:latin typeface="Cambria" panose="02040503050406030204" pitchFamily="18" charset="0"/>
              </a:rPr>
              <a:t>(INZ)</a:t>
            </a:r>
            <a:endParaRPr lang="el-GR" sz="18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ΑΠΟ ΤΗΝ ΟΞΕΩΣΗ</a:t>
            </a:r>
          </a:p>
          <a:p>
            <a:pPr marL="0" indent="0">
              <a:buNone/>
            </a:pPr>
            <a:r>
              <a:rPr lang="el-GR" sz="1800" u="sng" dirty="0" smtClean="0">
                <a:latin typeface="Cambria" panose="02040503050406030204" pitchFamily="18" charset="0"/>
              </a:rPr>
              <a:t>ΚΑΡΔΙΟΑΝΑΠΝΕΥΣΤΙΚΑ</a:t>
            </a:r>
          </a:p>
          <a:p>
            <a:r>
              <a:rPr lang="el-GR" sz="1800" dirty="0" err="1" smtClean="0">
                <a:latin typeface="Cambria" panose="02040503050406030204" pitchFamily="18" charset="0"/>
              </a:rPr>
              <a:t>Υπέρπνοια</a:t>
            </a:r>
            <a:r>
              <a:rPr lang="el-GR" sz="1800" dirty="0" smtClean="0">
                <a:latin typeface="Cambria" panose="02040503050406030204" pitchFamily="18" charset="0"/>
              </a:rPr>
              <a:t>, ταχύπνοια, δύσπνοια, κοιλιακή αρρυθμία, μείωση καρδιακής συσταλτικότητας</a:t>
            </a:r>
          </a:p>
          <a:p>
            <a:pPr marL="0" indent="0">
              <a:buNone/>
            </a:pPr>
            <a:r>
              <a:rPr lang="el-GR" sz="1800" u="sng" dirty="0" smtClean="0">
                <a:latin typeface="Cambria" panose="02040503050406030204" pitchFamily="18" charset="0"/>
              </a:rPr>
              <a:t>ΝΕΥΡΟΛΟΓΙΚΑ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Λήθαργος, κώμα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Α. </a:t>
                </a:r>
                <a:r>
                  <a:rPr lang="el-GR" sz="1800" b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Νορμοχλωραιμική</a:t>
                </a: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με αυξημένο χάσμα ανιόντων</a:t>
                </a:r>
                <a:endParaRPr lang="el-GR" sz="1800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ΑΙΤΙΑ</a:t>
                </a:r>
              </a:p>
              <a:p>
                <a:pPr marL="0" indent="0">
                  <a:buNone/>
                </a:pPr>
                <a:r>
                  <a:rPr lang="el-GR" sz="1800" dirty="0" smtClean="0">
                    <a:latin typeface="Cambria" panose="02040503050406030204" pitchFamily="18" charset="0"/>
                  </a:rPr>
                  <a:t>4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.  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Τοξικότητα από 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λινεζολίδη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, 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προποφόλη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, 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ισονιαζίδη</a:t>
                </a:r>
                <a:endParaRPr lang="en-US" sz="1800" b="1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b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ΕΡΓΑΣΤΗΡΙΑΚΑ ΕΥΡΗΜΑΤΑ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ΑΕΡΙΑ ΑΙΜΑΤΟΣ </a:t>
                </a:r>
                <a:endParaRPr lang="en-US" sz="1800" b="1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pH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l-GR" sz="1800" dirty="0" smtClean="0"/>
                  <a:t>                                                                        </a:t>
                </a:r>
                <a:r>
                  <a:rPr lang="en-US" sz="1800" dirty="0" smtClean="0"/>
                  <a:t>                                </a:t>
                </a:r>
                <a:r>
                  <a:rPr lang="el-GR" sz="1800" dirty="0" smtClean="0"/>
                  <a:t>                       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ΒΙΟΧΗΜΙΚΗ ΕΞΕΤΑΣΗ ΟΡΟΥ </a:t>
                </a:r>
                <a:endParaRPr lang="en-US" sz="1800" b="1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1800" b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alt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XA = </a:t>
                </a:r>
                <a:r>
                  <a:rPr lang="en-US" altLang="en-US" sz="1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MMA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-MMK =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Na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+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- (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HCO</a:t>
                </a:r>
                <a:r>
                  <a:rPr lang="el-GR" altLang="en-US" sz="1800" baseline="-25000" dirty="0" smtClean="0">
                    <a:latin typeface="Cambria" panose="02040503050406030204" pitchFamily="18" charset="0"/>
                  </a:rPr>
                  <a:t>3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-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+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Cl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-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)                        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       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               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</a:t>
                </a:r>
                <a:endParaRPr lang="el-GR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 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Νορμοχλωραιμία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Επίπεδα γαλακτικού οξέος</a:t>
                </a: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Ure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Cre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AST/ALT,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Bil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CK-MB</a:t>
                </a:r>
              </a:p>
              <a:p>
                <a:pPr marL="0" indent="0">
                  <a:buNone/>
                </a:pPr>
                <a:r>
                  <a:rPr lang="en-US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ΑΜΠ</a:t>
                </a: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en-US" sz="18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                                                                                                                   </a:t>
                </a:r>
                <a:endParaRPr lang="el-GR" altLang="en-US" sz="1800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  </a:t>
                </a: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  <a:blipFill rotWithShape="0">
                <a:blip r:embed="rId2"/>
                <a:stretch>
                  <a:fillRect l="-476" t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3926" y="2941760"/>
            <a:ext cx="109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HCO</a:t>
            </a:r>
            <a:r>
              <a:rPr lang="en-US" baseline="-25000" dirty="0" smtClean="0">
                <a:latin typeface="Cambria" panose="02040503050406030204" pitchFamily="18" charset="0"/>
              </a:rPr>
              <a:t>3</a:t>
            </a:r>
            <a:r>
              <a:rPr lang="en-US" baseline="30000" dirty="0" smtClean="0">
                <a:latin typeface="Cambria" panose="02040503050406030204" pitchFamily="18" charset="0"/>
              </a:rPr>
              <a:t>-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PCO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endParaRPr lang="en-US" baseline="-25000" dirty="0">
              <a:latin typeface="Cambria" panose="02040503050406030204" pitchFamily="18" charset="0"/>
            </a:endParaRPr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1067292" y="3255984"/>
            <a:ext cx="7850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5747" y="2928036"/>
            <a:ext cx="154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1 </a:t>
            </a:r>
            <a:r>
              <a:rPr lang="en-US" dirty="0" err="1" smtClean="0">
                <a:latin typeface="Cambria" panose="02040503050406030204" pitchFamily="18" charset="0"/>
              </a:rPr>
              <a:t>mEq</a:t>
            </a:r>
            <a:r>
              <a:rPr lang="en-US" dirty="0" smtClean="0">
                <a:latin typeface="Cambria" panose="02040503050406030204" pitchFamily="18" charset="0"/>
              </a:rPr>
              <a:t>/L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1</a:t>
            </a:r>
            <a:r>
              <a:rPr lang="el-GR" dirty="0" smtClean="0">
                <a:latin typeface="Cambria" panose="020405030504060302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</a:rPr>
              <a:t>2 </a:t>
            </a:r>
            <a:r>
              <a:rPr lang="en-US" dirty="0" smtClean="0">
                <a:latin typeface="Cambria" panose="02040503050406030204" pitchFamily="18" charset="0"/>
              </a:rPr>
              <a:t>mmHg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66" name="Ευθύγραμμο βέλος σύνδεσης 65"/>
          <p:cNvCxnSpPr/>
          <p:nvPr/>
        </p:nvCxnSpPr>
        <p:spPr>
          <a:xfrm flipV="1">
            <a:off x="339174" y="4261934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Ευθύγραμμο βέλος σύνδεσης 69"/>
          <p:cNvCxnSpPr/>
          <p:nvPr/>
        </p:nvCxnSpPr>
        <p:spPr>
          <a:xfrm flipH="1">
            <a:off x="373025" y="3168790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70"/>
          <p:cNvCxnSpPr/>
          <p:nvPr/>
        </p:nvCxnSpPr>
        <p:spPr>
          <a:xfrm flipH="1">
            <a:off x="2003883" y="2990224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flipH="1">
            <a:off x="2003883" y="3273271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/>
          <p:nvPr/>
        </p:nvCxnSpPr>
        <p:spPr>
          <a:xfrm flipV="1">
            <a:off x="338714" y="4997809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 flipH="1">
            <a:off x="333397" y="5730563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 flipV="1">
            <a:off x="333397" y="5364829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34526" y="2313019"/>
            <a:ext cx="4620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Διακοπή φαρμάκου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Διόρθωση οξέωσης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Ενεργός άνθρακας εάν </a:t>
            </a:r>
            <a:r>
              <a:rPr lang="el-GR" dirty="0">
                <a:latin typeface="Cambria" panose="02040503050406030204" pitchFamily="18" charset="0"/>
              </a:rPr>
              <a:t>&lt;</a:t>
            </a:r>
            <a:r>
              <a:rPr lang="el-GR" dirty="0" smtClean="0">
                <a:latin typeface="Cambria" panose="02040503050406030204" pitchFamily="18" charset="0"/>
              </a:rPr>
              <a:t>1-2ωρο</a:t>
            </a:r>
            <a:endParaRPr lang="el-GR" dirty="0" smtClean="0">
              <a:latin typeface="Cambria" panose="02040503050406030204" pitchFamily="18" charset="0"/>
            </a:endParaRPr>
          </a:p>
          <a:p>
            <a:endParaRPr lang="el-GR" dirty="0" smtClean="0">
              <a:latin typeface="Cambria" panose="02040503050406030204" pitchFamily="18" charset="0"/>
            </a:endParaRPr>
          </a:p>
          <a:p>
            <a:r>
              <a:rPr lang="el-GR" i="1" dirty="0" smtClean="0">
                <a:latin typeface="Cambria" panose="02040503050406030204" pitchFamily="18" charset="0"/>
              </a:rPr>
              <a:t>Σε τοξικότητα από ΙΝΖ</a:t>
            </a:r>
            <a:endParaRPr lang="en-US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iv </a:t>
            </a:r>
            <a:r>
              <a:rPr lang="el-GR" dirty="0" err="1">
                <a:latin typeface="Cambria" panose="02040503050406030204" pitchFamily="18" charset="0"/>
              </a:rPr>
              <a:t>π</a:t>
            </a:r>
            <a:r>
              <a:rPr lang="el-GR" dirty="0" err="1" smtClean="0">
                <a:latin typeface="Cambria" panose="02040503050406030204" pitchFamily="18" charset="0"/>
              </a:rPr>
              <a:t>υριδοξίνη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iv </a:t>
            </a:r>
            <a:r>
              <a:rPr lang="el-GR" dirty="0" err="1" smtClean="0">
                <a:latin typeface="Cambria" panose="02040503050406030204" pitchFamily="18" charset="0"/>
              </a:rPr>
              <a:t>λοραζεπάμη</a:t>
            </a:r>
            <a:endParaRPr lang="el-GR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Β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φυσιολογικό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i="1" dirty="0" smtClean="0">
                <a:latin typeface="Cambria" panose="02040503050406030204" pitchFamily="18" charset="0"/>
              </a:rPr>
              <a:t>      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9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Β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φυσιολογικό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Εγγύς ΝΣΟ (τύπου ΙΙ) </a:t>
            </a:r>
          </a:p>
          <a:p>
            <a:pPr marL="0" indent="0">
              <a:buNone/>
            </a:pPr>
            <a:r>
              <a:rPr lang="el-GR" sz="1800" i="1" dirty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      </a:t>
            </a:r>
            <a:r>
              <a:rPr lang="el-GR" sz="1800" i="1" dirty="0" err="1" smtClean="0">
                <a:latin typeface="Cambria" panose="02040503050406030204" pitchFamily="18" charset="0"/>
              </a:rPr>
              <a:t>Ιφωσφαμίδη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</a:rPr>
              <a:t>oxaplatin</a:t>
            </a:r>
            <a:r>
              <a:rPr lang="en-US" sz="1800" i="1" dirty="0" smtClean="0">
                <a:latin typeface="Cambria" panose="02040503050406030204" pitchFamily="18" charset="0"/>
              </a:rPr>
              <a:t>, cis-</a:t>
            </a:r>
            <a:r>
              <a:rPr lang="en-US" sz="1800" i="1" dirty="0" err="1" smtClean="0">
                <a:latin typeface="Cambria" panose="02040503050406030204" pitchFamily="18" charset="0"/>
              </a:rPr>
              <a:t>platin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αμινογλυκοσίδες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τετρακυκλίνη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αντιρετροϊικά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βαρέα</a:t>
            </a:r>
            <a:r>
              <a:rPr lang="el-GR" sz="1800" i="1" dirty="0" smtClean="0">
                <a:latin typeface="Cambria" panose="02040503050406030204" pitchFamily="18" charset="0"/>
              </a:rPr>
              <a:t> μέταλλα </a:t>
            </a:r>
            <a:endParaRPr lang="el-GR" sz="1800" dirty="0">
              <a:latin typeface="Cambria" panose="02040503050406030204" pitchFamily="18" charset="0"/>
            </a:endParaRPr>
          </a:p>
          <a:p>
            <a:pPr marL="342900" indent="-342900">
              <a:buAutoNum type="arabicPeriod" startAt="2"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Άπω ΝΣΟ (τύπου Ι)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  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Αμφοτερικίνη </a:t>
            </a:r>
            <a:r>
              <a:rPr lang="el-GR" sz="1800" i="1" dirty="0" smtClean="0">
                <a:latin typeface="Cambria" panose="02040503050406030204" pitchFamily="18" charset="0"/>
              </a:rPr>
              <a:t>Β, τολουόλιο</a:t>
            </a:r>
            <a:endParaRPr lang="el-GR" sz="18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ΣΗΜΕΙΑ ΚΑΙ ΣΥΜΠΤΩΜΑΤΑ</a:t>
            </a:r>
          </a:p>
          <a:p>
            <a:pPr marL="0" indent="0">
              <a:buNone/>
            </a:pPr>
            <a:endParaRPr lang="el-GR" sz="1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ΕΡΓΑΣΤΗΡΙΑΚΑ ΕΥΡΗΜΑΤΑ</a:t>
            </a:r>
          </a:p>
          <a:p>
            <a:pPr marL="0" indent="0">
              <a:buNone/>
            </a:pPr>
            <a:endParaRPr lang="el-GR" sz="1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</a:p>
          <a:p>
            <a:pPr marL="0" indent="0">
              <a:buNone/>
            </a:pPr>
            <a:endParaRPr lang="el-GR" sz="1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i="1" dirty="0" smtClean="0">
                <a:latin typeface="Cambria" panose="02040503050406030204" pitchFamily="18" charset="0"/>
              </a:rPr>
              <a:t>      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8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Β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φυσιολογικό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Εγγύς ΝΣΟ (τύπου ΙΙ) </a:t>
            </a:r>
          </a:p>
          <a:p>
            <a:pPr marL="0" indent="0">
              <a:buNone/>
            </a:pPr>
            <a:r>
              <a:rPr lang="el-GR" sz="1800" i="1" dirty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      </a:t>
            </a:r>
            <a:r>
              <a:rPr lang="el-GR" sz="1800" i="1" dirty="0" err="1" smtClean="0">
                <a:latin typeface="Cambria" panose="02040503050406030204" pitchFamily="18" charset="0"/>
              </a:rPr>
              <a:t>Ιφωσφαμίδη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</a:rPr>
              <a:t>oxaplatin</a:t>
            </a:r>
            <a:r>
              <a:rPr lang="en-US" sz="1800" i="1" dirty="0" smtClean="0">
                <a:latin typeface="Cambria" panose="02040503050406030204" pitchFamily="18" charset="0"/>
              </a:rPr>
              <a:t>, cis-</a:t>
            </a:r>
            <a:r>
              <a:rPr lang="en-US" sz="1800" i="1" dirty="0" err="1" smtClean="0">
                <a:latin typeface="Cambria" panose="02040503050406030204" pitchFamily="18" charset="0"/>
              </a:rPr>
              <a:t>platin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αμινογλυκοσίδες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τετρακυκλίνη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αντιρετροϊικά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βαρέα</a:t>
            </a:r>
            <a:r>
              <a:rPr lang="el-GR" sz="1800" i="1" dirty="0" smtClean="0">
                <a:latin typeface="Cambria" panose="02040503050406030204" pitchFamily="18" charset="0"/>
              </a:rPr>
              <a:t> μέταλλα 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χωρίς ιδιαίτερα</a:t>
            </a: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2927319" y="2437846"/>
            <a:ext cx="6828682" cy="3214687"/>
            <a:chOff x="1755634" y="2912394"/>
            <a:chExt cx="6828682" cy="3214687"/>
          </a:xfrm>
        </p:grpSpPr>
        <p:grpSp>
          <p:nvGrpSpPr>
            <p:cNvPr id="18" name="18 - Ομάδα"/>
            <p:cNvGrpSpPr>
              <a:grpSpLocks/>
            </p:cNvGrpSpPr>
            <p:nvPr/>
          </p:nvGrpSpPr>
          <p:grpSpPr bwMode="auto">
            <a:xfrm>
              <a:off x="1755634" y="2912394"/>
              <a:ext cx="6828682" cy="3214687"/>
              <a:chOff x="1315131" y="3357562"/>
              <a:chExt cx="6828674" cy="3214710"/>
            </a:xfrm>
          </p:grpSpPr>
          <p:pic>
            <p:nvPicPr>
              <p:cNvPr id="20" name="Picture 2" descr="C:\Documents and Settings\elena\Επιφάνεια εργασίας\Εικόνα PT CT 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5131" y="3429000"/>
                <a:ext cx="6828674" cy="3143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 descr="C:\Documents and Settings\elena\Επιφάνεια εργασίας\Εικόνα PT CT 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00" r="70708" b="93182"/>
              <a:stretch>
                <a:fillRect/>
              </a:stretch>
            </p:blipFill>
            <p:spPr bwMode="auto">
              <a:xfrm>
                <a:off x="2214546" y="6357958"/>
                <a:ext cx="1071570" cy="214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17 - Έλλειψη"/>
              <p:cNvSpPr/>
              <p:nvPr/>
            </p:nvSpPr>
            <p:spPr>
              <a:xfrm>
                <a:off x="2214499" y="3357562"/>
                <a:ext cx="1714498" cy="5000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</p:grpSp>
        <p:sp>
          <p:nvSpPr>
            <p:cNvPr id="19" name="19 - Έλλειψη"/>
            <p:cNvSpPr/>
            <p:nvPr/>
          </p:nvSpPr>
          <p:spPr bwMode="auto">
            <a:xfrm>
              <a:off x="5646571" y="3079332"/>
              <a:ext cx="2571750" cy="285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738281" y="5418161"/>
            <a:ext cx="61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ΑΠΩ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21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Β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φυσιολογικό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Εγγύς ΝΣΟ (τύπου ΙΙ) </a:t>
            </a:r>
          </a:p>
          <a:p>
            <a:pPr marL="0" indent="0">
              <a:buNone/>
            </a:pPr>
            <a:r>
              <a:rPr lang="el-GR" sz="1800" i="1" dirty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      </a:t>
            </a:r>
            <a:r>
              <a:rPr lang="el-GR" sz="1800" i="1" dirty="0" err="1" smtClean="0">
                <a:latin typeface="Cambria" panose="02040503050406030204" pitchFamily="18" charset="0"/>
              </a:rPr>
              <a:t>ιφωσφαμίδη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</a:rPr>
              <a:t>oxaplatin</a:t>
            </a:r>
            <a:r>
              <a:rPr lang="en-US" sz="1800" i="1" dirty="0" smtClean="0">
                <a:latin typeface="Cambria" panose="02040503050406030204" pitchFamily="18" charset="0"/>
              </a:rPr>
              <a:t>, cis-</a:t>
            </a:r>
            <a:r>
              <a:rPr lang="en-US" sz="1800" i="1" dirty="0" err="1" smtClean="0">
                <a:latin typeface="Cambria" panose="02040503050406030204" pitchFamily="18" charset="0"/>
              </a:rPr>
              <a:t>platin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αμινογλυκοσίδες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τετρακυκλίνη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αντιρετροϊικά</a:t>
            </a:r>
            <a:r>
              <a:rPr lang="el-GR" sz="1800" i="1" dirty="0" smtClean="0">
                <a:latin typeface="Cambria" panose="02040503050406030204" pitchFamily="18" charset="0"/>
              </a:rPr>
              <a:t>, </a:t>
            </a:r>
            <a:r>
              <a:rPr lang="el-GR" sz="1800" i="1" dirty="0" err="1" smtClean="0">
                <a:latin typeface="Cambria" panose="02040503050406030204" pitchFamily="18" charset="0"/>
              </a:rPr>
              <a:t>βαρέα</a:t>
            </a:r>
            <a:r>
              <a:rPr lang="el-GR" sz="1800" i="1" dirty="0" smtClean="0">
                <a:latin typeface="Cambria" panose="02040503050406030204" pitchFamily="18" charset="0"/>
              </a:rPr>
              <a:t> μέταλλα 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ΕΡΓΑΣΤΗΡΙΑΚΑ ΕΥΡΗΜΑΤΑ</a:t>
            </a:r>
            <a:r>
              <a:rPr lang="en-US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              </a:t>
            </a: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                                        </a:t>
            </a:r>
          </a:p>
          <a:p>
            <a:pPr marL="0" indent="0"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</a:t>
            </a: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272955" y="3103211"/>
            <a:ext cx="4946745" cy="343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dirty="0" err="1" smtClean="0">
                <a:latin typeface="Cambria" panose="02040503050406030204" pitchFamily="18" charset="0"/>
              </a:rPr>
              <a:t>Na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MMK </a:t>
            </a:r>
            <a:r>
              <a:rPr lang="el-GR" altLang="en-US" sz="1800" dirty="0" smtClean="0">
                <a:latin typeface="Cambria" panose="02040503050406030204" pitchFamily="18" charset="0"/>
              </a:rPr>
              <a:t>= </a:t>
            </a:r>
            <a:r>
              <a:rPr lang="en-US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HCO</a:t>
            </a:r>
            <a:r>
              <a:rPr lang="el-GR" altLang="en-US" sz="1800" b="1" baseline="-25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3</a:t>
            </a:r>
            <a:r>
              <a:rPr lang="el-GR" altLang="en-US" sz="1800" b="1" baseline="30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-</a:t>
            </a:r>
            <a:r>
              <a:rPr lang="el-GR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altLang="en-US" sz="1800" dirty="0" smtClean="0">
                <a:latin typeface="Cambria" panose="02040503050406030204" pitchFamily="18" charset="0"/>
              </a:rPr>
              <a:t>+ </a:t>
            </a:r>
            <a:r>
              <a:rPr lang="en-US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Cl</a:t>
            </a:r>
            <a:r>
              <a:rPr lang="el-GR" altLang="en-US" sz="1800" b="1" baseline="30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-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MMA                                         </a:t>
            </a:r>
            <a:r>
              <a:rPr lang="el-GR" altLang="en-US" sz="1800" dirty="0" smtClean="0">
                <a:latin typeface="Cambria" panose="02040503050406030204" pitchFamily="18" charset="0"/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XA</a:t>
            </a:r>
            <a:r>
              <a:rPr lang="en-US" altLang="en-US" sz="1800" dirty="0" smtClean="0">
                <a:latin typeface="Cambria" panose="02040503050406030204" pitchFamily="18" charset="0"/>
              </a:rPr>
              <a:t> = MMA-MMK = </a:t>
            </a:r>
            <a:r>
              <a:rPr lang="el-GR" altLang="en-US" sz="1800" dirty="0" err="1" smtClean="0">
                <a:latin typeface="Cambria" panose="02040503050406030204" pitchFamily="18" charset="0"/>
              </a:rPr>
              <a:t>Na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- (</a:t>
            </a:r>
            <a:r>
              <a:rPr lang="en-US" altLang="en-US" sz="1800" dirty="0" smtClean="0">
                <a:latin typeface="Cambria" panose="02040503050406030204" pitchFamily="18" charset="0"/>
              </a:rPr>
              <a:t>HCO</a:t>
            </a:r>
            <a:r>
              <a:rPr lang="el-GR" altLang="en-US" sz="1800" baseline="-25000" dirty="0" smtClean="0">
                <a:latin typeface="Cambria" panose="02040503050406030204" pitchFamily="18" charset="0"/>
              </a:rPr>
              <a:t>3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-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Cl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-</a:t>
            </a:r>
            <a:r>
              <a:rPr lang="el-GR" altLang="en-US" sz="1800" dirty="0">
                <a:latin typeface="Cambria" panose="02040503050406030204" pitchFamily="18" charset="0"/>
              </a:rPr>
              <a:t>)</a:t>
            </a:r>
            <a:r>
              <a:rPr lang="el-GR" altLang="en-US" sz="1800" dirty="0" smtClean="0">
                <a:latin typeface="Cambria" panose="02040503050406030204" pitchFamily="18" charset="0"/>
              </a:rPr>
              <a:t>                 </a:t>
            </a:r>
            <a:endParaRPr lang="en-US" altLang="en-US" sz="1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dirty="0" err="1" smtClean="0">
                <a:latin typeface="Cambria" panose="02040503050406030204" pitchFamily="18" charset="0"/>
              </a:rPr>
              <a:t>Υποκαλιαιμία</a:t>
            </a:r>
            <a:endParaRPr lang="el-GR" altLang="en-US" sz="1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endParaRPr lang="en-US" altLang="en-US" sz="1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ΣΤΑ ΟΥΡΑ</a:t>
            </a:r>
            <a:endParaRPr lang="el-GR" altLang="en-US" sz="1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ambria" panose="02040503050406030204" pitchFamily="18" charset="0"/>
              </a:rPr>
              <a:t>Na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K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+ ΜΜΚ = </a:t>
            </a:r>
            <a:r>
              <a:rPr lang="en-US" altLang="en-US" sz="1800" dirty="0" smtClean="0">
                <a:latin typeface="Cambria" panose="02040503050406030204" pitchFamily="18" charset="0"/>
              </a:rPr>
              <a:t>Cl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-</a:t>
            </a:r>
            <a:r>
              <a:rPr lang="el-GR" altLang="en-US" sz="1800" dirty="0" smtClean="0">
                <a:latin typeface="Cambria" panose="02040503050406030204" pitchFamily="18" charset="0"/>
              </a:rPr>
              <a:t> + ΜΜΑ                                                                                                                                                     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dirty="0" smtClean="0">
                <a:latin typeface="Cambria" panose="02040503050406030204" pitchFamily="18" charset="0"/>
              </a:rPr>
              <a:t>ΧΑ = ΜΜΑ-</a:t>
            </a:r>
            <a:r>
              <a:rPr lang="el-GR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ΜΜΚ</a:t>
            </a:r>
            <a:r>
              <a:rPr lang="el-GR" altLang="en-US" sz="1800" dirty="0" smtClean="0">
                <a:latin typeface="Cambria" panose="02040503050406030204" pitchFamily="18" charset="0"/>
              </a:rPr>
              <a:t> = </a:t>
            </a:r>
            <a:r>
              <a:rPr lang="en-US" altLang="en-US" sz="1800" dirty="0" smtClean="0">
                <a:latin typeface="Cambria" panose="02040503050406030204" pitchFamily="18" charset="0"/>
              </a:rPr>
              <a:t>Na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K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- </a:t>
            </a:r>
            <a:r>
              <a:rPr lang="en-US" altLang="en-US" sz="1800" dirty="0" smtClean="0">
                <a:latin typeface="Cambria" panose="02040503050406030204" pitchFamily="18" charset="0"/>
              </a:rPr>
              <a:t>Cl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-</a:t>
            </a:r>
            <a:r>
              <a:rPr lang="el-GR" altLang="en-US" sz="1800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dirty="0" err="1" smtClean="0">
                <a:latin typeface="Cambria" panose="02040503050406030204" pitchFamily="18" charset="0"/>
              </a:rPr>
              <a:t>Γλυκοζουρία</a:t>
            </a:r>
            <a:r>
              <a:rPr lang="el-GR" altLang="en-US" sz="1800" dirty="0" smtClean="0">
                <a:latin typeface="Cambria" panose="02040503050406030204" pitchFamily="18" charset="0"/>
              </a:rPr>
              <a:t>, </a:t>
            </a:r>
            <a:r>
              <a:rPr lang="el-GR" altLang="en-US" sz="1800" dirty="0" err="1" smtClean="0">
                <a:latin typeface="Cambria" panose="02040503050406030204" pitchFamily="18" charset="0"/>
              </a:rPr>
              <a:t>αμινοξυουρία</a:t>
            </a:r>
            <a:r>
              <a:rPr lang="el-GR" altLang="en-US" sz="1800" dirty="0" smtClean="0">
                <a:latin typeface="Cambria" panose="02040503050406030204" pitchFamily="18" charset="0"/>
              </a:rPr>
              <a:t>, </a:t>
            </a:r>
            <a:r>
              <a:rPr lang="el-GR" altLang="en-US" sz="1800" dirty="0" err="1" smtClean="0">
                <a:latin typeface="Cambria" panose="02040503050406030204" pitchFamily="18" charset="0"/>
              </a:rPr>
              <a:t>φωσφατουρία</a:t>
            </a:r>
            <a:endParaRPr lang="en-US" altLang="en-US" sz="1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ambria" panose="02040503050406030204" pitchFamily="18" charset="0"/>
              </a:rPr>
              <a:t>pH&lt;5</a:t>
            </a:r>
            <a:r>
              <a:rPr lang="el-GR" altLang="en-US" sz="1800" dirty="0" smtClean="0">
                <a:latin typeface="Cambria" panose="02040503050406030204" pitchFamily="18" charset="0"/>
              </a:rPr>
              <a:t>,</a:t>
            </a:r>
            <a:r>
              <a:rPr lang="en-US" altLang="en-US" sz="1800" dirty="0" smtClean="0">
                <a:latin typeface="Cambria" panose="02040503050406030204" pitchFamily="18" charset="0"/>
              </a:rPr>
              <a:t>5</a:t>
            </a:r>
            <a:r>
              <a:rPr lang="el-GR" altLang="en-US" sz="1800" dirty="0" smtClean="0">
                <a:latin typeface="Cambria" panose="02040503050406030204" pitchFamily="18" charset="0"/>
              </a:rPr>
              <a:t>                                                </a:t>
            </a:r>
            <a:endParaRPr lang="el-GR" altLang="en-US" sz="1800" dirty="0" smtClean="0">
              <a:latin typeface="Cambria" panose="02040503050406030204" pitchFamily="18" charset="0"/>
            </a:endParaRP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6039134" y="2666482"/>
            <a:ext cx="4946745" cy="343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</a:p>
          <a:p>
            <a:r>
              <a:rPr lang="el-GR" altLang="en-US" sz="1800" dirty="0" smtClean="0">
                <a:latin typeface="Cambria" panose="02040503050406030204" pitchFamily="18" charset="0"/>
              </a:rPr>
              <a:t>Διακοπή φαρμάκου – τροποποίηση δόσης</a:t>
            </a:r>
          </a:p>
          <a:p>
            <a:r>
              <a:rPr lang="el-GR" altLang="en-US" sz="1800" dirty="0" smtClean="0">
                <a:latin typeface="Cambria" panose="02040503050406030204" pitchFamily="18" charset="0"/>
              </a:rPr>
              <a:t>Απομάκρυνση από πηγή </a:t>
            </a:r>
            <a:r>
              <a:rPr lang="el-GR" altLang="en-US" sz="1800" dirty="0" err="1" smtClean="0">
                <a:latin typeface="Cambria" panose="02040503050406030204" pitchFamily="18" charset="0"/>
              </a:rPr>
              <a:t>βαρέων</a:t>
            </a:r>
            <a:r>
              <a:rPr lang="el-GR" altLang="en-US" sz="1800" dirty="0" smtClean="0">
                <a:latin typeface="Cambria" panose="02040503050406030204" pitchFamily="18" charset="0"/>
              </a:rPr>
              <a:t> μετάλλων</a:t>
            </a:r>
          </a:p>
          <a:p>
            <a:r>
              <a:rPr lang="el-GR" altLang="en-US" sz="1800" dirty="0" smtClean="0">
                <a:latin typeface="Cambria" panose="02040503050406030204" pitchFamily="18" charset="0"/>
              </a:rPr>
              <a:t>Κιτρικό κάλιο αν </a:t>
            </a:r>
            <a:r>
              <a:rPr lang="en-US" altLang="en-US" sz="1800" dirty="0" smtClean="0">
                <a:latin typeface="Cambria" panose="02040503050406030204" pitchFamily="18" charset="0"/>
              </a:rPr>
              <a:t>HCO3- &lt;18 </a:t>
            </a:r>
            <a:r>
              <a:rPr lang="en-US" altLang="en-US" sz="1800" dirty="0" err="1" smtClean="0">
                <a:latin typeface="Cambria" panose="02040503050406030204" pitchFamily="18" charset="0"/>
              </a:rPr>
              <a:t>mmol</a:t>
            </a:r>
            <a:r>
              <a:rPr lang="en-US" altLang="en-US" sz="1800" dirty="0" smtClean="0">
                <a:latin typeface="Cambria" panose="02040503050406030204" pitchFamily="18" charset="0"/>
              </a:rPr>
              <a:t>/L</a:t>
            </a:r>
            <a:endParaRPr lang="el-GR" altLang="en-US" sz="18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Β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φυσιολογικό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AutoNum type="arabicPeriod" startAt="2"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Άπω ΝΣΟ (τύπου Ι)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sz="1800" i="1" dirty="0" err="1" smtClean="0">
                <a:latin typeface="Cambria" panose="02040503050406030204" pitchFamily="18" charset="0"/>
              </a:rPr>
              <a:t>αμφοτερικίνη</a:t>
            </a:r>
            <a:r>
              <a:rPr lang="el-GR" sz="1800" i="1" dirty="0" smtClean="0">
                <a:latin typeface="Cambria" panose="02040503050406030204" pitchFamily="18" charset="0"/>
              </a:rPr>
              <a:t> Β, </a:t>
            </a:r>
            <a:r>
              <a:rPr lang="el-GR" sz="1800" i="1" dirty="0" err="1" smtClean="0">
                <a:latin typeface="Cambria" panose="02040503050406030204" pitchFamily="18" charset="0"/>
              </a:rPr>
              <a:t>τολουόλιο</a:t>
            </a:r>
            <a:endParaRPr lang="el-GR" sz="18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Αύξηση κυτταρικής διαπερατότητας </a:t>
            </a:r>
            <a:r>
              <a:rPr lang="el-GR" sz="1800" i="1" dirty="0" smtClean="0">
                <a:latin typeface="Cambria" panose="02040503050406030204" pitchFamily="18" charset="0"/>
              </a:rPr>
              <a:t>(</a:t>
            </a:r>
            <a:r>
              <a:rPr lang="el-GR" sz="1800" i="1" dirty="0" err="1" smtClean="0">
                <a:latin typeface="Cambria" panose="02040503050406030204" pitchFamily="18" charset="0"/>
              </a:rPr>
              <a:t>αμφοτερικίνη</a:t>
            </a:r>
            <a:r>
              <a:rPr lang="el-GR" sz="1800" i="1" dirty="0" smtClean="0">
                <a:latin typeface="Cambria" panose="02040503050406030204" pitchFamily="18" charset="0"/>
              </a:rPr>
              <a:t> Β)</a:t>
            </a: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Διαλύτης σε βαφές, μελάνια εκτυπωτών, κόλλες κ.α.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Καταστολή έκκρισης Η+ </a:t>
            </a:r>
            <a:r>
              <a:rPr lang="el-GR" sz="1800" i="1" dirty="0" smtClean="0">
                <a:latin typeface="Cambria" panose="02040503050406030204" pitchFamily="18" charset="0"/>
              </a:rPr>
              <a:t>(</a:t>
            </a:r>
            <a:r>
              <a:rPr lang="el-GR" sz="1800" i="1" dirty="0" err="1" smtClean="0">
                <a:latin typeface="Cambria" panose="02040503050406030204" pitchFamily="18" charset="0"/>
              </a:rPr>
              <a:t>τολουόλιο</a:t>
            </a:r>
            <a:r>
              <a:rPr lang="el-GR" sz="1800" i="1" dirty="0" smtClean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en-US" sz="18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5249586" y="3180731"/>
            <a:ext cx="6828682" cy="3214687"/>
            <a:chOff x="1755634" y="2912394"/>
            <a:chExt cx="6828682" cy="3214687"/>
          </a:xfrm>
        </p:grpSpPr>
        <p:grpSp>
          <p:nvGrpSpPr>
            <p:cNvPr id="26" name="18 - Ομάδα"/>
            <p:cNvGrpSpPr>
              <a:grpSpLocks/>
            </p:cNvGrpSpPr>
            <p:nvPr/>
          </p:nvGrpSpPr>
          <p:grpSpPr bwMode="auto">
            <a:xfrm>
              <a:off x="1755634" y="2912394"/>
              <a:ext cx="6828682" cy="3214687"/>
              <a:chOff x="1315131" y="3357562"/>
              <a:chExt cx="6828674" cy="3214710"/>
            </a:xfrm>
          </p:grpSpPr>
          <p:pic>
            <p:nvPicPr>
              <p:cNvPr id="28" name="Picture 2" descr="C:\Documents and Settings\elena\Επιφάνεια εργασίας\Εικόνα PT CT 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5131" y="3429000"/>
                <a:ext cx="6828674" cy="3143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 descr="C:\Documents and Settings\elena\Επιφάνεια εργασίας\Εικόνα PT CT 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00" r="70708" b="93182"/>
              <a:stretch>
                <a:fillRect/>
              </a:stretch>
            </p:blipFill>
            <p:spPr bwMode="auto">
              <a:xfrm>
                <a:off x="2214546" y="6357958"/>
                <a:ext cx="1071570" cy="214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17 - Έλλειψη"/>
              <p:cNvSpPr/>
              <p:nvPr/>
            </p:nvSpPr>
            <p:spPr>
              <a:xfrm>
                <a:off x="2214499" y="3357562"/>
                <a:ext cx="1714498" cy="5000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</p:grpSp>
        <p:sp>
          <p:nvSpPr>
            <p:cNvPr id="27" name="19 - Έλλειψη"/>
            <p:cNvSpPr/>
            <p:nvPr/>
          </p:nvSpPr>
          <p:spPr bwMode="auto">
            <a:xfrm>
              <a:off x="5646571" y="3079332"/>
              <a:ext cx="2571750" cy="285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235821" y="6181106"/>
            <a:ext cx="61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ΑΠΩ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26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Β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φυσιολογικό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AutoNum type="arabicPeriod" startAt="2"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Άπω ΝΣΟ (τύπου Ι)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sz="1800" i="1" dirty="0" err="1" smtClean="0">
                <a:latin typeface="Cambria" panose="02040503050406030204" pitchFamily="18" charset="0"/>
              </a:rPr>
              <a:t>τολουόλιο</a:t>
            </a:r>
            <a:endParaRPr lang="el-GR" sz="18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ΑΠΟ ΤΟ ΚΝΣ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Αταξία, αποπροσανατολισμός, διαταραχές λόγου, 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κεφαλαλγία, καταστολή αναπνευστικού κέντρου</a:t>
            </a: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ΑΠΟ ΤΟ ΚΑΡΔΙΑΓΓΕΙΑΚΟ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Μυοκαρδίτιδα, αρρυθμία, ΟΕΜ, παράταση </a:t>
            </a:r>
            <a:r>
              <a:rPr lang="en-US" sz="1800" dirty="0" smtClean="0">
                <a:latin typeface="Cambria" panose="02040503050406030204" pitchFamily="18" charset="0"/>
              </a:rPr>
              <a:t>QT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76" y="2091448"/>
            <a:ext cx="3427134" cy="376344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8570794" y="3166281"/>
            <a:ext cx="655092" cy="2183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Β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φυσιολογικό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AutoNum type="arabicPeriod" startAt="2"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Άπω ΝΣΟ (τύπου Ι)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sz="1800" i="1" dirty="0" err="1" smtClean="0">
                <a:latin typeface="Cambria" panose="02040503050406030204" pitchFamily="18" charset="0"/>
              </a:rPr>
              <a:t>τολουόλιο</a:t>
            </a:r>
            <a:endParaRPr lang="el-GR" sz="18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ΕΡΓΑΣΤΗΡΙΑΚΑ ΕΥΡΗΜΑΤΑ</a:t>
            </a: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039134" y="2379880"/>
            <a:ext cx="4946745" cy="343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</a:p>
          <a:p>
            <a:r>
              <a:rPr lang="el-GR" altLang="en-US" sz="1800" dirty="0" smtClean="0">
                <a:latin typeface="Cambria" panose="02040503050406030204" pitchFamily="18" charset="0"/>
              </a:rPr>
              <a:t>Διακοπή φαρμάκου</a:t>
            </a:r>
            <a:r>
              <a:rPr lang="en-US" altLang="en-US" sz="1800" dirty="0" smtClean="0">
                <a:latin typeface="Cambria" panose="02040503050406030204" pitchFamily="18" charset="0"/>
              </a:rPr>
              <a:t>/</a:t>
            </a:r>
            <a:r>
              <a:rPr lang="el-GR" altLang="en-US" sz="1800" dirty="0" smtClean="0">
                <a:latin typeface="Cambria" panose="02040503050406030204" pitchFamily="18" charset="0"/>
              </a:rPr>
              <a:t>ουσίας</a:t>
            </a:r>
            <a:endParaRPr lang="en-US" altLang="en-US" sz="1800" dirty="0" smtClean="0">
              <a:latin typeface="Cambria" panose="02040503050406030204" pitchFamily="18" charset="0"/>
            </a:endParaRPr>
          </a:p>
          <a:p>
            <a:r>
              <a:rPr lang="el-GR" altLang="en-US" sz="1800" dirty="0" smtClean="0">
                <a:latin typeface="Cambria" panose="02040503050406030204" pitchFamily="18" charset="0"/>
              </a:rPr>
              <a:t>Κιτρικό κάλιο αν </a:t>
            </a:r>
            <a:r>
              <a:rPr lang="en-US" altLang="en-US" sz="1800" dirty="0" smtClean="0">
                <a:latin typeface="Cambria" panose="02040503050406030204" pitchFamily="18" charset="0"/>
              </a:rPr>
              <a:t>HCO3- &lt;18 </a:t>
            </a:r>
            <a:r>
              <a:rPr lang="en-US" altLang="en-US" sz="1800" dirty="0" err="1" smtClean="0">
                <a:latin typeface="Cambria" panose="02040503050406030204" pitchFamily="18" charset="0"/>
              </a:rPr>
              <a:t>mmol</a:t>
            </a:r>
            <a:r>
              <a:rPr lang="en-US" altLang="en-US" sz="1800" dirty="0" smtClean="0">
                <a:latin typeface="Cambria" panose="02040503050406030204" pitchFamily="18" charset="0"/>
              </a:rPr>
              <a:t>/L</a:t>
            </a:r>
            <a:endParaRPr lang="el-GR" altLang="en-US" sz="1800" dirty="0" smtClean="0">
              <a:latin typeface="Cambria" panose="02040503050406030204" pitchFamily="18" charset="0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72955" y="2791773"/>
            <a:ext cx="4946745" cy="343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dirty="0" err="1" smtClean="0">
                <a:latin typeface="Cambria" panose="02040503050406030204" pitchFamily="18" charset="0"/>
              </a:rPr>
              <a:t>Na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MMK </a:t>
            </a:r>
            <a:r>
              <a:rPr lang="el-GR" altLang="en-US" sz="1800" dirty="0" smtClean="0">
                <a:latin typeface="Cambria" panose="02040503050406030204" pitchFamily="18" charset="0"/>
              </a:rPr>
              <a:t>= </a:t>
            </a:r>
            <a:r>
              <a:rPr lang="en-US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HCO</a:t>
            </a:r>
            <a:r>
              <a:rPr lang="el-GR" altLang="en-US" sz="1800" b="1" baseline="-25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3</a:t>
            </a:r>
            <a:r>
              <a:rPr lang="el-GR" altLang="en-US" sz="1800" b="1" baseline="30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-</a:t>
            </a:r>
            <a:r>
              <a:rPr lang="el-GR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altLang="en-US" sz="1800" dirty="0" smtClean="0">
                <a:latin typeface="Cambria" panose="02040503050406030204" pitchFamily="18" charset="0"/>
              </a:rPr>
              <a:t>+ </a:t>
            </a:r>
            <a:r>
              <a:rPr lang="en-US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Cl</a:t>
            </a:r>
            <a:r>
              <a:rPr lang="el-GR" altLang="en-US" sz="1800" b="1" baseline="30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-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MMA                                         </a:t>
            </a:r>
            <a:r>
              <a:rPr lang="el-GR" altLang="en-US" sz="1800" dirty="0" smtClean="0">
                <a:latin typeface="Cambria" panose="02040503050406030204" pitchFamily="18" charset="0"/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XA</a:t>
            </a:r>
            <a:r>
              <a:rPr lang="en-US" altLang="en-US" sz="1800" dirty="0" smtClean="0">
                <a:latin typeface="Cambria" panose="02040503050406030204" pitchFamily="18" charset="0"/>
              </a:rPr>
              <a:t> = MMA-MMK = </a:t>
            </a:r>
            <a:r>
              <a:rPr lang="el-GR" altLang="en-US" sz="1800" dirty="0" err="1" smtClean="0">
                <a:latin typeface="Cambria" panose="02040503050406030204" pitchFamily="18" charset="0"/>
              </a:rPr>
              <a:t>Na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- (</a:t>
            </a:r>
            <a:r>
              <a:rPr lang="en-US" altLang="en-US" sz="1800" dirty="0" smtClean="0">
                <a:latin typeface="Cambria" panose="02040503050406030204" pitchFamily="18" charset="0"/>
              </a:rPr>
              <a:t>HCO</a:t>
            </a:r>
            <a:r>
              <a:rPr lang="el-GR" altLang="en-US" sz="1800" baseline="-25000" dirty="0" smtClean="0">
                <a:latin typeface="Cambria" panose="02040503050406030204" pitchFamily="18" charset="0"/>
              </a:rPr>
              <a:t>3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-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Cl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-</a:t>
            </a:r>
            <a:r>
              <a:rPr lang="el-GR" altLang="en-US" sz="1800" dirty="0">
                <a:latin typeface="Cambria" panose="02040503050406030204" pitchFamily="18" charset="0"/>
              </a:rPr>
              <a:t>)</a:t>
            </a:r>
            <a:r>
              <a:rPr lang="el-GR" altLang="en-US" sz="1800" dirty="0" smtClean="0">
                <a:latin typeface="Cambria" panose="02040503050406030204" pitchFamily="18" charset="0"/>
              </a:rPr>
              <a:t>                 </a:t>
            </a:r>
            <a:endParaRPr lang="en-US" altLang="en-US" sz="1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dirty="0" err="1" smtClean="0">
                <a:latin typeface="Cambria" panose="02040503050406030204" pitchFamily="18" charset="0"/>
              </a:rPr>
              <a:t>Υποκαλιαιμία</a:t>
            </a:r>
            <a:endParaRPr lang="el-GR" altLang="en-US" sz="1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endParaRPr lang="en-US" altLang="en-US" sz="1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ΣΤΑ ΟΥΡΑ</a:t>
            </a:r>
            <a:endParaRPr lang="el-GR" altLang="en-US" sz="1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ambria" panose="02040503050406030204" pitchFamily="18" charset="0"/>
              </a:rPr>
              <a:t>Na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K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+ ΜΜΚ = </a:t>
            </a:r>
            <a:r>
              <a:rPr lang="en-US" altLang="en-US" sz="1800" dirty="0" smtClean="0">
                <a:latin typeface="Cambria" panose="02040503050406030204" pitchFamily="18" charset="0"/>
              </a:rPr>
              <a:t>Cl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-</a:t>
            </a:r>
            <a:r>
              <a:rPr lang="el-GR" altLang="en-US" sz="1800" dirty="0" smtClean="0">
                <a:latin typeface="Cambria" panose="02040503050406030204" pitchFamily="18" charset="0"/>
              </a:rPr>
              <a:t> + ΜΜΑ                                                                                                                                                     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l-GR" altLang="en-US" sz="1800" dirty="0" smtClean="0">
                <a:latin typeface="Cambria" panose="02040503050406030204" pitchFamily="18" charset="0"/>
              </a:rPr>
              <a:t>ΧΑ = ΜΜΑ-</a:t>
            </a:r>
            <a:r>
              <a:rPr lang="el-GR" alt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ΜΜΚ</a:t>
            </a:r>
            <a:r>
              <a:rPr lang="el-GR" altLang="en-US" sz="1800" dirty="0" smtClean="0">
                <a:latin typeface="Cambria" panose="02040503050406030204" pitchFamily="18" charset="0"/>
              </a:rPr>
              <a:t> = </a:t>
            </a:r>
            <a:r>
              <a:rPr lang="en-US" altLang="en-US" sz="1800" dirty="0" smtClean="0">
                <a:latin typeface="Cambria" panose="02040503050406030204" pitchFamily="18" charset="0"/>
              </a:rPr>
              <a:t>Na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dirty="0" smtClean="0">
                <a:latin typeface="Cambria" panose="02040503050406030204" pitchFamily="18" charset="0"/>
              </a:rPr>
              <a:t>K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+</a:t>
            </a:r>
            <a:r>
              <a:rPr lang="el-GR" altLang="en-US" sz="1800" dirty="0" smtClean="0">
                <a:latin typeface="Cambria" panose="02040503050406030204" pitchFamily="18" charset="0"/>
              </a:rPr>
              <a:t> - </a:t>
            </a:r>
            <a:r>
              <a:rPr lang="en-US" altLang="en-US" sz="1800" dirty="0" smtClean="0">
                <a:latin typeface="Cambria" panose="02040503050406030204" pitchFamily="18" charset="0"/>
              </a:rPr>
              <a:t>Cl</a:t>
            </a:r>
            <a:r>
              <a:rPr lang="el-GR" altLang="en-US" sz="1800" baseline="30000" dirty="0" smtClean="0">
                <a:latin typeface="Cambria" panose="02040503050406030204" pitchFamily="18" charset="0"/>
              </a:rPr>
              <a:t>-</a:t>
            </a:r>
            <a:r>
              <a:rPr lang="el-GR" altLang="en-US" sz="1800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ambria" panose="02040503050406030204" pitchFamily="18" charset="0"/>
              </a:rPr>
              <a:t>pH&gt;5.5</a:t>
            </a:r>
            <a:endParaRPr lang="el-GR" alt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ΠΕΡΙΕΧΟΜΕΝΑ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5571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ΕΙΣΑΓΩΓΗ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Ορισμοί - βασικές έννοιες 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ΜΕΤΑΒΟΛΙΚΗ ΟΞΕΩΣΗ ΑΠΟ ΣΠΑΝΙΕΣ ΔΗΛΗΤΗΡΙΑΣΕΙΣ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με αυξημένο χάσμα ανιόντων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με φυσιολογικό χάσμα ανιόντων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ΑΝΑΠΝΕΥΣΤΙΚΗ ΟΞΕΩΣΗ ΑΠΟ ΣΠΑΝΙΕΣ ΔΗΛΗΤΗΡΙΑΣΕΙΣ</a:t>
            </a:r>
          </a:p>
          <a:p>
            <a:pPr marL="0" indent="0">
              <a:buNone/>
            </a:pPr>
            <a:endParaRPr lang="el-GR" sz="20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ΜΙΚΤΕΣ </a:t>
            </a: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ΟΞΕΟΒΑΣΙΚΕΣ ΔΙΑΤΑΡΑΧΕΣ ΑΠΟ ΣΠΑΝΙΕΣ ΔΗΛΗΤΗΡΙΑΣΕΙΣ</a:t>
            </a:r>
          </a:p>
          <a:p>
            <a:pPr marL="0" indent="0">
              <a:buNone/>
            </a:pPr>
            <a:endParaRPr lang="el-GR" sz="2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ΣΥΜΠΕΡΑΣΜΑΤΑ</a:t>
            </a:r>
          </a:p>
          <a:p>
            <a:pPr marL="0" indent="0" algn="ctr">
              <a:buNone/>
            </a:pPr>
            <a:endParaRPr lang="en-US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latin typeface="Cambria" panose="02040503050406030204" pitchFamily="18" charset="0"/>
              </a:rPr>
              <a:t>Up to date 19.2</a:t>
            </a:r>
            <a:r>
              <a:rPr lang="el-GR" sz="1600" i="1" dirty="0" smtClean="0">
                <a:latin typeface="Cambria" panose="02040503050406030204" pitchFamily="18" charset="0"/>
              </a:rPr>
              <a:t>      </a:t>
            </a:r>
            <a:r>
              <a:rPr lang="el-GR" sz="16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8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ΟΞΕΟΒΑΣΙΚΗ ΙΣΟΡΡΟΠΙΑ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2428" y="1094706"/>
            <a:ext cx="10947042" cy="1171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900" dirty="0">
                <a:latin typeface="Cambria" panose="02040503050406030204" pitchFamily="18" charset="0"/>
              </a:rPr>
              <a:t>ε</a:t>
            </a:r>
            <a:r>
              <a:rPr lang="el-GR" sz="1900" dirty="0" smtClean="0">
                <a:latin typeface="Cambria" panose="02040503050406030204" pitchFamily="18" charset="0"/>
              </a:rPr>
              <a:t>ίναι το σύνολο των μηχανισμών που διατηρούν τη </a:t>
            </a:r>
            <a:r>
              <a:rPr lang="el-GR" sz="19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[Η</a:t>
            </a:r>
            <a:r>
              <a:rPr lang="el-GR" sz="1900" b="1" baseline="30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+]</a:t>
            </a:r>
            <a:r>
              <a:rPr lang="el-GR" sz="19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σε σταθερά επίπεδα </a:t>
            </a:r>
          </a:p>
          <a:p>
            <a:pPr marL="0" indent="0" algn="ctr">
              <a:buNone/>
            </a:pPr>
            <a:r>
              <a:rPr lang="el-GR" sz="1900" dirty="0" smtClean="0">
                <a:latin typeface="Cambria" panose="02040503050406030204" pitchFamily="18" charset="0"/>
              </a:rPr>
              <a:t>για διατήρηση της </a:t>
            </a:r>
            <a:r>
              <a:rPr lang="el-GR" sz="19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φυσιολογικής κυτταρικής λειτουργίας</a:t>
            </a:r>
          </a:p>
        </p:txBody>
      </p:sp>
      <p:pic>
        <p:nvPicPr>
          <p:cNvPr id="5" name="Picture 2" descr="C:\Documents and Settings\elena\Επιφάνεια εργασίας\med-cell-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2" y="2266682"/>
            <a:ext cx="4286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5620152" y="2266682"/>
            <a:ext cx="6064071" cy="378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endParaRPr lang="el-GR" sz="2000" dirty="0" smtClean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000" dirty="0" smtClean="0">
                <a:latin typeface="Cambria" panose="02040503050406030204" pitchFamily="18" charset="0"/>
              </a:rPr>
              <a:t>Χημική εξισορρόπηση με </a:t>
            </a: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ρυθμιστικά διαλύματα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el-GR" sz="2000" dirty="0" smtClean="0">
                <a:latin typeface="Cambria" panose="02040503050406030204" pitchFamily="18" charset="0"/>
              </a:rPr>
              <a:t>       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l-GR" sz="2000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r>
              <a:rPr lang="el-GR" sz="2000" dirty="0" smtClean="0">
                <a:latin typeface="Cambria" panose="02040503050406030204" pitchFamily="18" charset="0"/>
              </a:rPr>
              <a:t>Ρύθμιση </a:t>
            </a:r>
            <a:r>
              <a:rPr lang="en-US" sz="2000" dirty="0" smtClean="0">
                <a:latin typeface="Cambria" panose="02040503050406030204" pitchFamily="18" charset="0"/>
              </a:rPr>
              <a:t>PC0</a:t>
            </a:r>
            <a:r>
              <a:rPr lang="en-US" sz="2000" baseline="-25000" dirty="0" smtClean="0">
                <a:latin typeface="Cambria" panose="02040503050406030204" pitchFamily="18" charset="0"/>
              </a:rPr>
              <a:t>2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l-GR" sz="2000" dirty="0" smtClean="0">
                <a:latin typeface="Cambria" panose="02040503050406030204" pitchFamily="18" charset="0"/>
              </a:rPr>
              <a:t>με </a:t>
            </a: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κυψελιδικό αερισμό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endParaRPr lang="el-GR" sz="20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r>
              <a:rPr lang="el-GR" sz="2000" dirty="0" smtClean="0">
                <a:latin typeface="Cambria" panose="02040503050406030204" pitchFamily="18" charset="0"/>
              </a:rPr>
              <a:t>Ρύθμιση [</a:t>
            </a:r>
            <a:r>
              <a:rPr lang="en-US" sz="2000" dirty="0" smtClean="0">
                <a:latin typeface="Cambria" panose="02040503050406030204" pitchFamily="18" charset="0"/>
              </a:rPr>
              <a:t>HCO</a:t>
            </a:r>
            <a:r>
              <a:rPr lang="en-US" sz="2000" baseline="-25000" dirty="0" smtClean="0">
                <a:latin typeface="Cambria" panose="02040503050406030204" pitchFamily="18" charset="0"/>
              </a:rPr>
              <a:t>3</a:t>
            </a:r>
            <a:r>
              <a:rPr lang="en-US" sz="2000" baseline="30000" dirty="0" smtClean="0">
                <a:latin typeface="Cambria" panose="02040503050406030204" pitchFamily="18" charset="0"/>
              </a:rPr>
              <a:t>-</a:t>
            </a:r>
            <a:r>
              <a:rPr lang="en-US" sz="2000" dirty="0" smtClean="0">
                <a:latin typeface="Cambria" panose="02040503050406030204" pitchFamily="18" charset="0"/>
              </a:rPr>
              <a:t>] </a:t>
            </a:r>
            <a:r>
              <a:rPr lang="el-GR" sz="2000" dirty="0" smtClean="0">
                <a:latin typeface="Cambria" panose="02040503050406030204" pitchFamily="18" charset="0"/>
              </a:rPr>
              <a:t>με </a:t>
            </a: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νεφρική αποβολή Η</a:t>
            </a:r>
            <a:r>
              <a:rPr lang="el-GR" sz="2000" b="1" baseline="30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+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l-GR" sz="2000" dirty="0" smtClean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l-GR" sz="2200" dirty="0" smtClean="0"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endParaRPr lang="el-GR" sz="2200" dirty="0" smtClean="0">
              <a:latin typeface="Comic Sans MS" pitchFamily="66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200" dirty="0" smtClean="0">
              <a:latin typeface="Comic Sans MS" pitchFamily="66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dirty="0" smtClean="0">
              <a:latin typeface="Comic Sans MS" pitchFamily="66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el-GR" sz="2400" dirty="0" smtClean="0">
              <a:latin typeface="Comic Sans MS" pitchFamily="66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l-GR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ΑΝΑΠΝΕΥ</a:t>
            </a:r>
            <a:r>
              <a:rPr lang="el-GR" sz="3200" dirty="0">
                <a:latin typeface="Cambria" panose="02040503050406030204" pitchFamily="18" charset="0"/>
              </a:rPr>
              <a:t>Σ</a:t>
            </a:r>
            <a:r>
              <a:rPr lang="el-GR" sz="3200" dirty="0" smtClean="0">
                <a:latin typeface="Cambria" panose="02040503050406030204" pitchFamily="18" charset="0"/>
              </a:rPr>
              <a:t>ΤΙΚΗ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</a:t>
            </a:r>
            <a:r>
              <a:rPr lang="el-GR" sz="1800" dirty="0" err="1" smtClean="0">
                <a:latin typeface="Cambria" panose="02040503050406030204" pitchFamily="18" charset="0"/>
              </a:rPr>
              <a:t>οργανοφωσφορικούς</a:t>
            </a:r>
            <a:r>
              <a:rPr lang="el-GR" sz="1800" dirty="0" smtClean="0">
                <a:latin typeface="Cambria" panose="02040503050406030204" pitchFamily="18" charset="0"/>
              </a:rPr>
              <a:t> εστέρες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οπιοειδή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ΣΗΜΕΙΑ ΚΑΙ ΣΥΜΠΤΩΜΑΤΑ</a:t>
            </a:r>
          </a:p>
          <a:p>
            <a:pPr marL="0" indent="0">
              <a:buNone/>
            </a:pPr>
            <a:endParaRPr lang="el-GR" sz="1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ΕΡΓΑΣΤΗΡΙΑΚΑ ΕΥΡΗΜΑΤΑ</a:t>
            </a:r>
          </a:p>
          <a:p>
            <a:pPr marL="0" indent="0">
              <a:buNone/>
            </a:pPr>
            <a:endParaRPr lang="el-GR" sz="1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</a:p>
          <a:p>
            <a:pPr marL="0" indent="0">
              <a:buNone/>
            </a:pPr>
            <a:endParaRPr lang="el-GR" sz="1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i="1" dirty="0" smtClean="0">
                <a:latin typeface="Cambria" panose="02040503050406030204" pitchFamily="18" charset="0"/>
              </a:rPr>
              <a:t>      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7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ΑΝΑΠΝΕΥΣΤΙΚΗ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</a:t>
            </a:r>
            <a:r>
              <a:rPr lang="el-GR" sz="1800" dirty="0" err="1" smtClean="0">
                <a:latin typeface="Cambria" panose="02040503050406030204" pitchFamily="18" charset="0"/>
              </a:rPr>
              <a:t>οργανοφωσφορικούς</a:t>
            </a:r>
            <a:r>
              <a:rPr lang="el-GR" sz="1800" dirty="0" smtClean="0">
                <a:latin typeface="Cambria" panose="02040503050406030204" pitchFamily="18" charset="0"/>
              </a:rPr>
              <a:t> εστέρες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Ισχυροί αναστολείς της </a:t>
            </a:r>
            <a:r>
              <a:rPr lang="el-GR" sz="1800" dirty="0" err="1" smtClean="0">
                <a:latin typeface="Cambria" panose="02040503050406030204" pitchFamily="18" charset="0"/>
              </a:rPr>
              <a:t>χοληνεστεράσης</a:t>
            </a:r>
            <a:r>
              <a:rPr lang="el-GR" sz="1800" dirty="0">
                <a:latin typeface="Cambria" panose="02040503050406030204" pitchFamily="18" charset="0"/>
              </a:rPr>
              <a:t> 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Εντομοκτόνα</a:t>
            </a: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Εισπνοή</a:t>
            </a:r>
            <a:r>
              <a:rPr lang="el-GR" sz="1800" dirty="0" smtClean="0">
                <a:latin typeface="Cambria" panose="02040503050406030204" pitchFamily="18" charset="0"/>
              </a:rPr>
              <a:t>, δερματική επαφή, πόση ή βρώση 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Μολυσμένα φρούτα, σιτάρι, λάδι, ρούχα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Θνητότητα 1/10</a:t>
            </a:r>
          </a:p>
          <a:p>
            <a:endParaRPr lang="el-GR" sz="1800" dirty="0">
              <a:latin typeface="Cambria" panose="02040503050406030204" pitchFamily="18" charset="0"/>
            </a:endParaRPr>
          </a:p>
          <a:p>
            <a:endParaRPr lang="el-GR" sz="1800" dirty="0" smtClean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0" y="2255557"/>
            <a:ext cx="5686425" cy="38862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7" y="4708743"/>
            <a:ext cx="4154168" cy="14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ΑΝΑΠΝΕΥΣΤΙΚΗ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</a:t>
            </a:r>
            <a:r>
              <a:rPr lang="el-GR" sz="1800" dirty="0" err="1" smtClean="0">
                <a:latin typeface="Cambria" panose="02040503050406030204" pitchFamily="18" charset="0"/>
              </a:rPr>
              <a:t>οργανοφωσφορικούς</a:t>
            </a:r>
            <a:r>
              <a:rPr lang="el-GR" sz="1800" dirty="0" smtClean="0">
                <a:latin typeface="Cambria" panose="02040503050406030204" pitchFamily="18" charset="0"/>
              </a:rPr>
              <a:t> εστέρες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  <a:r>
              <a:rPr lang="el-GR" sz="18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(ΧΟΛΙΝΕΡΓΙΚΟ ΤΟΞΙΚΟ ΣΥΝΔΡΟΜΟ)</a:t>
            </a: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ΧΟΛΙΝΕΡΓΙΚΕΣ ΕΚΔΗΛΩΣΕΙΣ                                                                         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Βραδυκαρδία, μύση, δακρύρροια, σιελόρροια, </a:t>
            </a:r>
            <a:r>
              <a:rPr lang="el-GR" sz="1800" dirty="0" err="1" smtClean="0">
                <a:latin typeface="Cambria" panose="02040503050406030204" pitchFamily="18" charset="0"/>
              </a:rPr>
              <a:t>βρογχόρροια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</a:p>
          <a:p>
            <a:pPr marL="0" indent="0">
              <a:buNone/>
            </a:pPr>
            <a:r>
              <a:rPr lang="el-GR" sz="1800" dirty="0" err="1" smtClean="0">
                <a:latin typeface="Cambria" panose="02040503050406030204" pitchFamily="18" charset="0"/>
              </a:rPr>
              <a:t>Βρογχόσπασμος</a:t>
            </a:r>
            <a:r>
              <a:rPr lang="el-GR" sz="1800" dirty="0" smtClean="0">
                <a:latin typeface="Cambria" panose="02040503050406030204" pitchFamily="18" charset="0"/>
              </a:rPr>
              <a:t>, έμετοι, απώλεια ούρων και κοπράνων                     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ΝΙΚΟΤΙΝΙΚΕΣ ΕΚΔΗΛΩΣΕΙΣ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Μυϊκές συσπάσεις, παράλυση, αρρυθμία 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α</a:t>
            </a:r>
            <a:r>
              <a:rPr lang="el-GR" sz="1800" dirty="0" smtClean="0">
                <a:latin typeface="Cambria" panose="02040503050406030204" pitchFamily="18" charset="0"/>
              </a:rPr>
              <a:t>γγειοδιαστολή, </a:t>
            </a:r>
            <a:r>
              <a:rPr lang="el-GR" sz="1800" dirty="0" err="1" smtClean="0">
                <a:latin typeface="Cambria" panose="02040503050406030204" pitchFamily="18" charset="0"/>
              </a:rPr>
              <a:t>καρδιογενής</a:t>
            </a:r>
            <a:r>
              <a:rPr lang="el-GR" sz="1800" dirty="0" smtClean="0">
                <a:latin typeface="Cambria" panose="02040503050406030204" pitchFamily="18" charset="0"/>
              </a:rPr>
              <a:t> καταπληξία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ΘΑΝΑΤΟΣ </a:t>
            </a:r>
            <a:endParaRPr lang="el-GR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καταστολή αναπνευστικού κέντρου, </a:t>
            </a:r>
            <a:r>
              <a:rPr lang="el-GR" sz="1800" dirty="0" err="1" smtClean="0">
                <a:latin typeface="Cambria" panose="02040503050406030204" pitchFamily="18" charset="0"/>
              </a:rPr>
              <a:t>νευρομυική</a:t>
            </a:r>
            <a:r>
              <a:rPr lang="el-GR" sz="1800" dirty="0" smtClean="0">
                <a:latin typeface="Cambria" panose="02040503050406030204" pitchFamily="18" charset="0"/>
              </a:rPr>
              <a:t> αδυναμία, </a:t>
            </a:r>
            <a:r>
              <a:rPr lang="el-GR" sz="1800" dirty="0" err="1" smtClean="0">
                <a:latin typeface="Cambria" panose="02040503050406030204" pitchFamily="18" charset="0"/>
              </a:rPr>
              <a:t>βρογχόσπασμος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ΜΟΝΙΜΗ ΝΕΥΡΟΨΥΧΙΑΤΡΙΚΗ ΔΙΑΤΑΡΑΧΗ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8848" r="907" b="2125"/>
          <a:stretch/>
        </p:blipFill>
        <p:spPr>
          <a:xfrm>
            <a:off x="8188656" y="1423219"/>
            <a:ext cx="3610053" cy="49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l-GR" sz="1800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ΑΙΤΙΑ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l-GR" sz="1800" dirty="0" smtClean="0">
                    <a:latin typeface="Cambria" panose="02040503050406030204" pitchFamily="18" charset="0"/>
                  </a:rPr>
                  <a:t>Δηλητηρίαση από 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οργανοφωσφορικούς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 εστέρες</a:t>
                </a:r>
              </a:p>
              <a:p>
                <a:pPr marL="0" indent="0">
                  <a:buNone/>
                </a:pPr>
                <a:endParaRPr lang="el-GR" sz="1800" b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ΕΡΓΑΣΤΗΡΙΑΚΑ ΕΥΡΗΜΑΤΑ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ΑΕΡΙΑ ΑΙΜΑΤΟΣ </a:t>
                </a:r>
                <a:endParaRPr lang="en-US" sz="1800" b="1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pH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l-GR" sz="1800" dirty="0" smtClean="0"/>
                  <a:t>                                                                        </a:t>
                </a:r>
                <a:r>
                  <a:rPr lang="en-US" sz="1800" dirty="0" smtClean="0"/>
                  <a:t>                                </a:t>
                </a:r>
                <a:r>
                  <a:rPr lang="el-GR" sz="1800" dirty="0" smtClean="0"/>
                  <a:t>                       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  </a:t>
                </a:r>
                <a:r>
                  <a:rPr lang="en-US" altLang="en-US" sz="18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                                                                                                                   </a:t>
                </a:r>
                <a:endParaRPr lang="el-GR" altLang="en-US" sz="1800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  </a:t>
                </a: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  <a:blipFill rotWithShape="0">
                <a:blip r:embed="rId2"/>
                <a:stretch>
                  <a:fillRect l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3926" y="2941760"/>
            <a:ext cx="109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HCO</a:t>
            </a:r>
            <a:r>
              <a:rPr lang="en-US" baseline="-25000" dirty="0" smtClean="0">
                <a:latin typeface="Cambria" panose="02040503050406030204" pitchFamily="18" charset="0"/>
              </a:rPr>
              <a:t>3</a:t>
            </a:r>
            <a:r>
              <a:rPr lang="en-US" baseline="30000" dirty="0" smtClean="0">
                <a:latin typeface="Cambria" panose="02040503050406030204" pitchFamily="18" charset="0"/>
              </a:rPr>
              <a:t>-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PCO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endParaRPr lang="en-US" baseline="-25000" dirty="0">
              <a:latin typeface="Cambria" panose="02040503050406030204" pitchFamily="18" charset="0"/>
            </a:endParaRPr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1067292" y="3255984"/>
            <a:ext cx="7850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5747" y="2928036"/>
            <a:ext cx="154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1 </a:t>
            </a:r>
            <a:r>
              <a:rPr lang="en-US" dirty="0" err="1" smtClean="0">
                <a:latin typeface="Cambria" panose="02040503050406030204" pitchFamily="18" charset="0"/>
              </a:rPr>
              <a:t>mEq</a:t>
            </a:r>
            <a:r>
              <a:rPr lang="en-US" dirty="0" smtClean="0">
                <a:latin typeface="Cambria" panose="02040503050406030204" pitchFamily="18" charset="0"/>
              </a:rPr>
              <a:t>/L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1</a:t>
            </a:r>
            <a:r>
              <a:rPr lang="el-GR" dirty="0" smtClean="0">
                <a:latin typeface="Cambria" panose="02040503050406030204" pitchFamily="18" charset="0"/>
              </a:rPr>
              <a:t>0</a:t>
            </a:r>
            <a:r>
              <a:rPr lang="en-US" dirty="0" smtClean="0">
                <a:latin typeface="Cambria" panose="02040503050406030204" pitchFamily="18" charset="0"/>
              </a:rPr>
              <a:t> mmHg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70" name="Ευθύγραμμο βέλος σύνδεσης 69"/>
          <p:cNvCxnSpPr/>
          <p:nvPr/>
        </p:nvCxnSpPr>
        <p:spPr>
          <a:xfrm flipH="1">
            <a:off x="373025" y="3168790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63319" y="2313019"/>
            <a:ext cx="6509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Άμεση χορήγηση </a:t>
            </a:r>
            <a:r>
              <a:rPr lang="el-GR" dirty="0">
                <a:latin typeface="Cambria" panose="02040503050406030204" pitchFamily="18" charset="0"/>
              </a:rPr>
              <a:t>Ο</a:t>
            </a:r>
            <a:r>
              <a:rPr lang="el-GR" baseline="-25000" dirty="0">
                <a:latin typeface="Cambria" panose="02040503050406030204" pitchFamily="18" charset="0"/>
              </a:rPr>
              <a:t>2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Διασωλήνωση (αποφυγή </a:t>
            </a:r>
            <a:r>
              <a:rPr lang="el-GR" dirty="0" err="1" smtClean="0">
                <a:latin typeface="Cambria" panose="02040503050406030204" pitchFamily="18" charset="0"/>
              </a:rPr>
              <a:t>σουκυνιλοχολινης</a:t>
            </a:r>
            <a:r>
              <a:rPr lang="el-GR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Κολλοειδή διαλύματα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ΕΦ </a:t>
            </a:r>
            <a:r>
              <a:rPr lang="el-GR" dirty="0" err="1" smtClean="0">
                <a:latin typeface="Cambria" panose="02040503050406030204" pitchFamily="18" charset="0"/>
              </a:rPr>
              <a:t>ατροπίνη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ανά </a:t>
            </a:r>
            <a:r>
              <a:rPr lang="el-GR" dirty="0" smtClean="0">
                <a:latin typeface="Cambria" panose="02040503050406030204" pitchFamily="18" charset="0"/>
              </a:rPr>
              <a:t>3-5 </a:t>
            </a:r>
            <a:r>
              <a:rPr lang="en-US" dirty="0" smtClean="0">
                <a:latin typeface="Cambria" panose="02040503050406030204" pitchFamily="18" charset="0"/>
              </a:rPr>
              <a:t>min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ΕΦ </a:t>
            </a:r>
            <a:r>
              <a:rPr lang="el-GR" dirty="0" err="1" smtClean="0">
                <a:latin typeface="Cambria" panose="02040503050406030204" pitchFamily="18" charset="0"/>
              </a:rPr>
              <a:t>πραλιδοξίμη</a:t>
            </a:r>
            <a:r>
              <a:rPr lang="el-GR" dirty="0" smtClean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(</a:t>
            </a:r>
            <a:r>
              <a:rPr lang="en-US" dirty="0" smtClean="0">
                <a:latin typeface="Cambria" panose="02040503050406030204" pitchFamily="18" charset="0"/>
              </a:rPr>
              <a:t>oxime therapy)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Αφαίρεση ρούχων και πλύσιμο ασθενούς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</a:rPr>
              <a:t>Ενεργός άνθρακας αν &lt;</a:t>
            </a:r>
            <a:r>
              <a:rPr lang="el-GR" dirty="0" smtClean="0">
                <a:latin typeface="Cambria" panose="02040503050406030204" pitchFamily="18" charset="0"/>
              </a:rPr>
              <a:t>1 ώρα</a:t>
            </a:r>
            <a:endParaRPr lang="el-GR" dirty="0" smtClean="0">
              <a:latin typeface="Cambria" panose="02040503050406030204" pitchFamily="18" charset="0"/>
            </a:endParaRPr>
          </a:p>
          <a:p>
            <a:endParaRPr lang="el-GR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7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ΑΝΑΠΝΕΥΣΤΙΚΗ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V="1">
            <a:off x="2017785" y="3264925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V="1">
            <a:off x="2018040" y="2993767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ΑΝΑΠΝΕΥΣΤΙΚΗ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AutoNum type="arabicPeriod" startAt="2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</a:t>
            </a:r>
            <a:r>
              <a:rPr lang="el-GR" sz="1800" dirty="0" err="1" smtClean="0">
                <a:latin typeface="Cambria" panose="02040503050406030204" pitchFamily="18" charset="0"/>
              </a:rPr>
              <a:t>οπιοειδή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342900" indent="-342900">
              <a:buAutoNum type="arabicPeriod" startAt="2"/>
            </a:pPr>
            <a:endParaRPr lang="en-US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Μορφίνη,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ηρωίνη, </a:t>
            </a:r>
            <a:r>
              <a:rPr lang="en-US" sz="1800" dirty="0" err="1" smtClean="0">
                <a:latin typeface="Cambria" panose="02040503050406030204" pitchFamily="18" charset="0"/>
              </a:rPr>
              <a:t>fentalyl</a:t>
            </a:r>
            <a:r>
              <a:rPr lang="el-GR" sz="1800" dirty="0" smtClean="0">
                <a:latin typeface="Cambria" panose="02040503050406030204" pitchFamily="18" charset="0"/>
              </a:rPr>
              <a:t> κ.ά. 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Ρύθμιση απελευθέρωσης </a:t>
            </a:r>
            <a:r>
              <a:rPr lang="el-GR" sz="1800" dirty="0" err="1" smtClean="0">
                <a:latin typeface="Cambria" panose="02040503050406030204" pitchFamily="18" charset="0"/>
              </a:rPr>
              <a:t>νευροδιαβιαβαστών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Υποδοχείς </a:t>
            </a:r>
            <a:r>
              <a:rPr lang="el-GR" sz="1800" dirty="0" err="1" smtClean="0">
                <a:latin typeface="Cambria" panose="02040503050406030204" pitchFamily="18" charset="0"/>
              </a:rPr>
              <a:t>οπιοειδών</a:t>
            </a:r>
            <a:r>
              <a:rPr lang="el-GR" sz="1800" dirty="0" smtClean="0">
                <a:latin typeface="Cambria" panose="02040503050406030204" pitchFamily="18" charset="0"/>
              </a:rPr>
              <a:t>: ΚΝΣ, ΠΝΣ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Αναλγησία, ευφορία, ύφεση άγχους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Καταστολή αναπνευστικού κέντρου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44397" r="41219" b="11423"/>
          <a:stretch>
            <a:fillRect/>
          </a:stretch>
        </p:blipFill>
        <p:spPr bwMode="auto">
          <a:xfrm>
            <a:off x="6542088" y="1765300"/>
            <a:ext cx="45561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5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ΑΝΑΠΝΕΥΣΤΙΚΗ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AutoNum type="arabicPeriod" startAt="2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</a:t>
            </a:r>
            <a:r>
              <a:rPr lang="el-GR" sz="1800" dirty="0" err="1" smtClean="0">
                <a:latin typeface="Cambria" panose="02040503050406030204" pitchFamily="18" charset="0"/>
              </a:rPr>
              <a:t>οπιοειδή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  <a:endParaRPr lang="en-US" sz="1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Ευφορία, καταστολή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Υποθερμία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Υπόταση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Κ</a:t>
            </a:r>
            <a:r>
              <a:rPr lang="el-GR" sz="1800" dirty="0" smtClean="0">
                <a:latin typeface="Cambria" panose="02040503050406030204" pitchFamily="18" charset="0"/>
              </a:rPr>
              <a:t>ινητικότητα εντέρου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Μείωση αναπνευστικού ρυθμού </a:t>
            </a:r>
          </a:p>
          <a:p>
            <a:pPr marL="0" indent="0">
              <a:buNone/>
            </a:pPr>
            <a:r>
              <a:rPr lang="el-GR" sz="1800" dirty="0" err="1" smtClean="0">
                <a:latin typeface="Cambria" panose="02040503050406030204" pitchFamily="18" charset="0"/>
              </a:rPr>
              <a:t>Υποξία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Ε</a:t>
            </a:r>
            <a:r>
              <a:rPr lang="el-GR" sz="1800" dirty="0" smtClean="0">
                <a:latin typeface="Cambria" panose="02040503050406030204" pitchFamily="18" charset="0"/>
              </a:rPr>
              <a:t>πιληπτικές κρίσεις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Κ</a:t>
            </a:r>
            <a:r>
              <a:rPr lang="el-GR" sz="1800" dirty="0" smtClean="0">
                <a:latin typeface="Cambria" panose="02040503050406030204" pitchFamily="18" charset="0"/>
              </a:rPr>
              <a:t>ώμα                                                                </a:t>
            </a: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5240740" y="1094706"/>
            <a:ext cx="6564573" cy="5300712"/>
            <a:chOff x="5254507" y="1220936"/>
            <a:chExt cx="5988683" cy="4848844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190" y="1220936"/>
              <a:ext cx="1905000" cy="2524125"/>
            </a:xfrm>
            <a:prstGeom prst="rect">
              <a:avLst/>
            </a:prstGeom>
          </p:spPr>
        </p:pic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507" y="1220936"/>
              <a:ext cx="3947206" cy="2511858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424" y="3988810"/>
              <a:ext cx="3652766" cy="2080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l-GR" sz="1800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ΑΙΤΙΑ</a:t>
                </a:r>
              </a:p>
              <a:p>
                <a:pPr marL="342900" indent="-342900">
                  <a:buAutoNum type="arabicPeriod" startAt="2"/>
                </a:pPr>
                <a:r>
                  <a:rPr lang="el-GR" sz="1800" dirty="0" smtClean="0">
                    <a:latin typeface="Cambria" panose="02040503050406030204" pitchFamily="18" charset="0"/>
                  </a:rPr>
                  <a:t>Δηλητηρίαση από 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οπιοειδή</a:t>
                </a:r>
                <a:endParaRPr lang="el-GR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b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ΕΡΓΑΣΤΗΡΙΑΚΑ ΕΥΡΗΜΑΤΑ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ΑΕΡΙΑ ΑΙΜΑΤΟΣ </a:t>
                </a:r>
                <a:endParaRPr lang="en-US" sz="1800" b="1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pH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l-GR" sz="1800" dirty="0" smtClean="0"/>
                  <a:t>                                                                        </a:t>
                </a:r>
                <a:r>
                  <a:rPr lang="en-US" sz="1800" dirty="0" smtClean="0"/>
                  <a:t>                                </a:t>
                </a:r>
                <a:r>
                  <a:rPr lang="el-GR" sz="1800" dirty="0" smtClean="0"/>
                  <a:t>                       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l-GR" alt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ΒΙΟΧΗΜΙΚΗ ΕΞΕΤΑΣΗ ΟΡΟΥ</a:t>
                </a:r>
              </a:p>
              <a:p>
                <a:pPr marL="0" indent="0">
                  <a:buNone/>
                </a:pP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Glc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AST/ALT, CPK,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Cre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Ure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                        </a:t>
                </a:r>
              </a:p>
              <a:p>
                <a:pPr marL="0" indent="0">
                  <a:buNone/>
                </a:pPr>
                <a:endParaRPr lang="en-US" alt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ΑΝΤΙΜΕΤΩΠΙΣΗ ΚΑΙ ΘΕΡΑΠΕΙΑ</a:t>
                </a:r>
                <a:r>
                  <a:rPr lang="en-US" altLang="en-US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                                                               </a:t>
                </a:r>
                <a:endParaRPr lang="el-GR" altLang="en-US" sz="1800" b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l-GR" altLang="en-US" sz="1800" dirty="0" smtClean="0">
                    <a:latin typeface="Cambria" panose="02040503050406030204" pitchFamily="18" charset="0"/>
                  </a:rPr>
                  <a:t>Βατός αεραγωγός, αναπνοή, κυκλοφορία</a:t>
                </a:r>
              </a:p>
              <a:p>
                <a:r>
                  <a:rPr lang="el-GR" alt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ΕΦ </a:t>
                </a:r>
                <a:r>
                  <a:rPr lang="el-GR" altLang="en-US" sz="1800" b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ναλοξόνη</a:t>
                </a:r>
                <a:r>
                  <a:rPr lang="el-GR" alt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(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sc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,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im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)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με στόχο την επαρκή αναπνοή</a:t>
                </a:r>
              </a:p>
              <a:p>
                <a:r>
                  <a:rPr lang="el-GR" altLang="en-US" sz="1800" dirty="0" smtClean="0">
                    <a:latin typeface="Cambria" panose="02040503050406030204" pitchFamily="18" charset="0"/>
                  </a:rPr>
                  <a:t>ΔΕΝ ΕΝΔΕΙΚΝΥΤΑΙ ΕΝΕΡΓΟΣ ΑΝΘΡΑΚΑΣ, ΠΛΥΣΗ ΣΤΟΜΑΧΟΥ </a:t>
                </a:r>
                <a:r>
                  <a:rPr lang="el-GR" altLang="en-US" sz="1800" dirty="0">
                    <a:latin typeface="Cambria" panose="02040503050406030204" pitchFamily="18" charset="0"/>
                  </a:rPr>
                  <a:t>Ή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ΑΙΜΟΚΑΘΑΡΣΗ</a:t>
                </a: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  <a:blipFill rotWithShape="1">
                <a:blip r:embed="rId2"/>
                <a:stretch>
                  <a:fillRect l="-476" b="-20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3926" y="2941760"/>
            <a:ext cx="109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HCO</a:t>
            </a:r>
            <a:r>
              <a:rPr lang="en-US" baseline="-25000" dirty="0" smtClean="0">
                <a:latin typeface="Cambria" panose="02040503050406030204" pitchFamily="18" charset="0"/>
              </a:rPr>
              <a:t>3</a:t>
            </a:r>
            <a:r>
              <a:rPr lang="en-US" baseline="30000" dirty="0" smtClean="0">
                <a:latin typeface="Cambria" panose="02040503050406030204" pitchFamily="18" charset="0"/>
              </a:rPr>
              <a:t>-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PCO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endParaRPr lang="en-US" baseline="-25000" dirty="0">
              <a:latin typeface="Cambria" panose="02040503050406030204" pitchFamily="18" charset="0"/>
            </a:endParaRPr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1067292" y="3255984"/>
            <a:ext cx="7850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5747" y="2928036"/>
            <a:ext cx="154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1 </a:t>
            </a:r>
            <a:r>
              <a:rPr lang="en-US" dirty="0" err="1" smtClean="0">
                <a:latin typeface="Cambria" panose="02040503050406030204" pitchFamily="18" charset="0"/>
              </a:rPr>
              <a:t>mEq</a:t>
            </a:r>
            <a:r>
              <a:rPr lang="en-US" dirty="0" smtClean="0">
                <a:latin typeface="Cambria" panose="02040503050406030204" pitchFamily="18" charset="0"/>
              </a:rPr>
              <a:t>/L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1</a:t>
            </a:r>
            <a:r>
              <a:rPr lang="el-GR" dirty="0" smtClean="0">
                <a:latin typeface="Cambria" panose="02040503050406030204" pitchFamily="18" charset="0"/>
              </a:rPr>
              <a:t>0</a:t>
            </a:r>
            <a:r>
              <a:rPr lang="en-US" dirty="0" smtClean="0">
                <a:latin typeface="Cambria" panose="02040503050406030204" pitchFamily="18" charset="0"/>
              </a:rPr>
              <a:t> mmHg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70" name="Ευθύγραμμο βέλος σύνδεσης 69"/>
          <p:cNvCxnSpPr/>
          <p:nvPr/>
        </p:nvCxnSpPr>
        <p:spPr>
          <a:xfrm flipH="1">
            <a:off x="373025" y="3168790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ΑΝΑΠΝΕΥΣΤΙΚΗ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V="1">
            <a:off x="2017785" y="3264925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V="1">
            <a:off x="2018040" y="2993767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46" y="1655678"/>
            <a:ext cx="4592200" cy="34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ΠΕΡΙΕΧΟΜΕΝΑ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5571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ΕΙΣΑΓΩΓΗ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Ορισμοί - βασικές έννοιες 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ΜΕΤΑΒΟΛΙΚΗ ΟΞΕΩΣΗ ΑΠΟ ΣΠΑΝΙΕΣ ΔΗΛΗΤΗΡΙΑΣΕΙΣ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με αυξημένο χάσμα ανιόντων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με φυσιολογικό χάσμα ανιόντων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ΑΝΑΠΝΕΥΣΤΙΚΗ ΟΞΕΩΣΗ ΑΠΟ ΣΠΑΝΙΕΣ ΔΗΛΗΤΗΡΙΑΣΕΙΣ</a:t>
            </a:r>
          </a:p>
          <a:p>
            <a:pPr marL="0" indent="0">
              <a:buNone/>
            </a:pPr>
            <a:endParaRPr lang="el-GR" sz="20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ΜΙΚΤΕΣ </a:t>
            </a: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ΟΞΕΟΒΑΣΙΚΕΣ ΔΙΑΤΑΡΑΧΕΣ ΑΠΟ ΣΠΑΝΙΕΣ ΔΗΛΗΤΗΡΙΑΣΕΙΣ</a:t>
            </a:r>
          </a:p>
          <a:p>
            <a:pPr marL="0" indent="0">
              <a:buNone/>
            </a:pPr>
            <a:endParaRPr lang="el-GR" sz="2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ΣΥΜΠΕΡΑΣΜΑΤΑ</a:t>
            </a:r>
          </a:p>
          <a:p>
            <a:pPr marL="0" indent="0" algn="ctr">
              <a:buNone/>
            </a:pPr>
            <a:endParaRPr lang="en-US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latin typeface="Cambria" panose="02040503050406030204" pitchFamily="18" charset="0"/>
              </a:rPr>
              <a:t>Up to date 19.2</a:t>
            </a:r>
            <a:r>
              <a:rPr lang="el-GR" sz="1600" i="1" dirty="0" smtClean="0">
                <a:latin typeface="Cambria" panose="02040503050406030204" pitchFamily="18" charset="0"/>
              </a:rPr>
              <a:t>      </a:t>
            </a:r>
            <a:r>
              <a:rPr lang="el-GR" sz="16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4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σαλικυλικά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κοκαΐνη 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n-US" sz="1800" dirty="0" smtClean="0">
                <a:latin typeface="Cambria" panose="02040503050406030204" pitchFamily="18" charset="0"/>
              </a:rPr>
              <a:t>ecstasy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ΣΗΜΕΙΑ ΚΑΙ ΣΥΜΠΤΩΜΑΤΑ</a:t>
            </a:r>
          </a:p>
          <a:p>
            <a:pPr marL="0" indent="0">
              <a:buNone/>
            </a:pPr>
            <a:endParaRPr lang="el-GR" sz="1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ΕΡΓΑΣΤΗΡΙΑΚΑ ΕΥΡΗΜΑΤΑ</a:t>
            </a:r>
          </a:p>
          <a:p>
            <a:pPr marL="0" indent="0">
              <a:buNone/>
            </a:pPr>
            <a:endParaRPr lang="el-GR" sz="1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</a:p>
          <a:p>
            <a:pPr marL="0" indent="0">
              <a:buNone/>
            </a:pPr>
            <a:endParaRPr lang="el-GR" sz="1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i="1" dirty="0" smtClean="0">
                <a:latin typeface="Cambria" panose="02040503050406030204" pitchFamily="18" charset="0"/>
              </a:rPr>
              <a:t>      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1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σαλικυλικά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</a:p>
          <a:p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Αντιαιμοπεταλιακό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,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κερατολυτικό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, αλοιφές     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Θανατηφόρος δόση: </a:t>
            </a:r>
            <a:r>
              <a:rPr lang="el-GR" sz="1800" dirty="0" smtClean="0">
                <a:latin typeface="Cambria" panose="02040503050406030204" pitchFamily="18" charset="0"/>
              </a:rPr>
              <a:t>10-30 </a:t>
            </a:r>
            <a:r>
              <a:rPr lang="en-US" sz="1800" dirty="0" smtClean="0">
                <a:latin typeface="Cambria" panose="02040503050406030204" pitchFamily="18" charset="0"/>
              </a:rPr>
              <a:t>g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(ενήλικες)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smtClean="0">
                <a:latin typeface="Cambria" panose="02040503050406030204" pitchFamily="18" charset="0"/>
              </a:rPr>
              <a:t>3 </a:t>
            </a:r>
            <a:r>
              <a:rPr lang="en-US" sz="1800" dirty="0" smtClean="0">
                <a:latin typeface="Cambria" panose="02040503050406030204" pitchFamily="18" charset="0"/>
              </a:rPr>
              <a:t>g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  <a:r>
              <a:rPr lang="el-GR" sz="1800" i="1" dirty="0" smtClean="0">
                <a:latin typeface="Cambria" panose="02040503050406030204" pitchFamily="18" charset="0"/>
              </a:rPr>
              <a:t>(παιδιά)                          </a:t>
            </a:r>
          </a:p>
          <a:p>
            <a:r>
              <a:rPr lang="en-US" sz="1800" dirty="0" smtClean="0">
                <a:latin typeface="Cambria" panose="02040503050406030204" pitchFamily="18" charset="0"/>
              </a:rPr>
              <a:t>H+    +   Sal -                H</a:t>
            </a:r>
            <a:r>
              <a:rPr lang="en-US" sz="1800" dirty="0">
                <a:latin typeface="Cambria" panose="02040503050406030204" pitchFamily="18" charset="0"/>
              </a:rPr>
              <a:t>S</a:t>
            </a: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dirty="0" err="1" smtClean="0">
                <a:latin typeface="Cambria" panose="02040503050406030204" pitchFamily="18" charset="0"/>
              </a:rPr>
              <a:t>Αιματεγκεφαλικός</a:t>
            </a:r>
            <a:r>
              <a:rPr lang="el-GR" sz="1800" dirty="0" smtClean="0">
                <a:latin typeface="Cambria" panose="02040503050406030204" pitchFamily="18" charset="0"/>
              </a:rPr>
              <a:t> φραγμός, </a:t>
            </a:r>
            <a:r>
              <a:rPr lang="el-GR" sz="1800" dirty="0" err="1" smtClean="0">
                <a:latin typeface="Cambria" panose="02040503050406030204" pitchFamily="18" charset="0"/>
              </a:rPr>
              <a:t>σωληναριακά</a:t>
            </a:r>
            <a:r>
              <a:rPr lang="el-GR" sz="1800" dirty="0" smtClean="0">
                <a:latin typeface="Cambria" panose="02040503050406030204" pitchFamily="18" charset="0"/>
              </a:rPr>
              <a:t> κύτταρα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Ενεργοποίηση αναπνευστικού κέντρου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Διαταραχή οξειδωτικής </a:t>
            </a:r>
            <a:r>
              <a:rPr lang="el-GR" sz="1800" dirty="0" err="1" smtClean="0">
                <a:latin typeface="Cambria" panose="02040503050406030204" pitchFamily="18" charset="0"/>
              </a:rPr>
              <a:t>φωσφορυλίωσης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Αναστολή του κύκλου του </a:t>
            </a:r>
            <a:r>
              <a:rPr lang="el-GR" sz="1800" dirty="0" err="1" smtClean="0">
                <a:latin typeface="Cambria" panose="02040503050406030204" pitchFamily="18" charset="0"/>
              </a:rPr>
              <a:t>τρικαρβοξυλικού</a:t>
            </a:r>
            <a:r>
              <a:rPr lang="el-GR" sz="1800" dirty="0" smtClean="0">
                <a:latin typeface="Cambria" panose="02040503050406030204" pitchFamily="18" charset="0"/>
              </a:rPr>
              <a:t> οξέος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Ενεργοποίηση κεντρικών </a:t>
            </a:r>
            <a:r>
              <a:rPr lang="el-GR" sz="1800" dirty="0" err="1" smtClean="0">
                <a:latin typeface="Cambria" panose="02040503050406030204" pitchFamily="18" charset="0"/>
              </a:rPr>
              <a:t>χημειοϋποδοχέων</a:t>
            </a:r>
            <a:endParaRPr lang="el-GR" sz="1800" dirty="0" smtClean="0">
              <a:latin typeface="Cambria" panose="02040503050406030204" pitchFamily="18" charset="0"/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1937982" y="3630305"/>
            <a:ext cx="5322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127" r="719" b="-2537"/>
          <a:stretch/>
        </p:blipFill>
        <p:spPr>
          <a:xfrm>
            <a:off x="6250674" y="2756848"/>
            <a:ext cx="5554639" cy="26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ΠΕΡΙΕΧΟΜΕΝΑ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5571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ΕΙΣΑΓΩΓΗ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Ορισμοί - βασικές έννοιες </a:t>
            </a:r>
          </a:p>
          <a:p>
            <a:pPr marL="0" indent="0">
              <a:buNone/>
            </a:pPr>
            <a:endParaRPr lang="el-G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ΜΕΤΑΒΟΛΙΚΗ ΟΞΕΩΣΗ ΑΠΟ ΣΠΑΝΙΕΣ ΔΗΛΗΤΗΡΙΑΣΕΙΣ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latin typeface="Cambria" panose="02040503050406030204" pitchFamily="18" charset="0"/>
              </a:rPr>
              <a:t>Νορμοχλωραιμική</a:t>
            </a:r>
            <a:r>
              <a:rPr lang="el-GR" sz="2000" dirty="0" smtClean="0">
                <a:latin typeface="Cambria" panose="02040503050406030204" pitchFamily="18" charset="0"/>
              </a:rPr>
              <a:t> με αυξημένο χάσμα ανιόντων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latin typeface="Cambria" panose="02040503050406030204" pitchFamily="18" charset="0"/>
              </a:rPr>
              <a:t>Υπερχλωραιμική</a:t>
            </a:r>
            <a:r>
              <a:rPr lang="el-GR" sz="2000" dirty="0" smtClean="0">
                <a:latin typeface="Cambria" panose="02040503050406030204" pitchFamily="18" charset="0"/>
              </a:rPr>
              <a:t> με φυσιολογικό χάσμα ανιόντων</a:t>
            </a:r>
          </a:p>
          <a:p>
            <a:pPr marL="0" indent="0">
              <a:buNone/>
            </a:pPr>
            <a:endParaRPr lang="el-G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ΑΝΑΠΝΕΥΣΤΙΚΗ ΟΞΕΩΣΗ ΑΠΟ ΣΠΑΝΙΕΣ ΔΗΛΗΤΗΡΙΑΣΕΙΣ</a:t>
            </a:r>
          </a:p>
          <a:p>
            <a:pPr marL="0" indent="0">
              <a:buNone/>
            </a:pPr>
            <a:endParaRPr lang="el-GR" sz="2000" b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ΜΙΚΤΕΣ </a:t>
            </a: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ΟΞΕΟΒΑΣΙΚΕΣ ΔΙΑΤΑΡΑΧΕΣ ΑΠΟ ΣΠΑΝΙΕΣ ΔΗΛΗΤΗΡΙΑΣΕΙΣ</a:t>
            </a:r>
          </a:p>
          <a:p>
            <a:pPr marL="0" indent="0">
              <a:buNone/>
            </a:pPr>
            <a:endParaRPr lang="el-GR" sz="2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ΣΥΜΠΕΡΑΣΜΑΤΑ</a:t>
            </a:r>
          </a:p>
          <a:p>
            <a:pPr marL="0" indent="0" algn="ctr">
              <a:buNone/>
            </a:pPr>
            <a:endParaRPr lang="en-US" sz="1600" i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latin typeface="Cambria" panose="02040503050406030204" pitchFamily="18" charset="0"/>
              </a:rPr>
              <a:t>Up to date 19.2</a:t>
            </a:r>
            <a:r>
              <a:rPr lang="el-GR" sz="1600" i="1" dirty="0" smtClean="0">
                <a:latin typeface="Cambria" panose="02040503050406030204" pitchFamily="18" charset="0"/>
              </a:rPr>
              <a:t>      </a:t>
            </a:r>
            <a:r>
              <a:rPr lang="el-GR" sz="16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1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σαλικυλικά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  <a: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                                                            </a:t>
            </a: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 ΕΡΓΑΣΤΗΡΙΑΚΑ ΕΥΡΗΜΑΤΑ</a:t>
            </a:r>
            <a:endParaRPr lang="el-GR" sz="1800" b="1" u="sng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ΠΡΩΙΜΑ ΣΥΜΠΤΩΜΑΤΑ                                                                         </a:t>
            </a:r>
            <a:r>
              <a:rPr lang="el-GR" sz="1800" dirty="0" smtClean="0">
                <a:latin typeface="Cambria" panose="02040503050406030204" pitchFamily="18" charset="0"/>
              </a:rPr>
              <a:t>Μεικτή ΑΑ με ΜΟ με αυξημένο ΧΑ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Εμβοές, ίλιγγος, ναυτία , έμετοι, διάρροιες                                             Επίπεδα </a:t>
            </a:r>
            <a:r>
              <a:rPr lang="el-GR" sz="1800" dirty="0" smtClean="0">
                <a:latin typeface="Cambria" panose="02040503050406030204" pitchFamily="18" charset="0"/>
              </a:rPr>
              <a:t>σαλικυλικών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                                                                                                                           </a:t>
            </a:r>
            <a:r>
              <a:rPr lang="el-GR" sz="1800" dirty="0" err="1" smtClean="0">
                <a:latin typeface="Cambria" panose="02040503050406030204" pitchFamily="18" charset="0"/>
              </a:rPr>
              <a:t>Υποκαλιαιμία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n-US" sz="1800" dirty="0" err="1" smtClean="0">
                <a:latin typeface="Cambria" panose="02040503050406030204" pitchFamily="18" charset="0"/>
              </a:rPr>
              <a:t>Ure</a:t>
            </a:r>
            <a:r>
              <a:rPr lang="en-US" sz="1800" dirty="0" smtClean="0">
                <a:latin typeface="Cambria" panose="02040503050406030204" pitchFamily="18" charset="0"/>
              </a:rPr>
              <a:t>, </a:t>
            </a:r>
            <a:r>
              <a:rPr lang="en-US" sz="1800" dirty="0" err="1" smtClean="0">
                <a:latin typeface="Cambria" panose="02040503050406030204" pitchFamily="18" charset="0"/>
              </a:rPr>
              <a:t>Cre</a:t>
            </a:r>
            <a:r>
              <a:rPr lang="en-US" sz="1800" dirty="0" smtClean="0">
                <a:latin typeface="Cambria" panose="02040503050406030204" pitchFamily="18" charset="0"/>
              </a:rPr>
              <a:t>, PT</a:t>
            </a: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ΣΟΒΑΡΗ ΤΟΞΙΚΟΤΗΤΑ                                      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Ταχύπνοια, υπεραερισμός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Υπερθερμία</a:t>
            </a:r>
          </a:p>
          <a:p>
            <a:r>
              <a:rPr lang="el-GR" sz="1800" dirty="0">
                <a:latin typeface="Cambria" panose="02040503050406030204" pitchFamily="18" charset="0"/>
              </a:rPr>
              <a:t>Τ</a:t>
            </a:r>
            <a:r>
              <a:rPr lang="el-GR" sz="1800" dirty="0" smtClean="0">
                <a:latin typeface="Cambria" panose="02040503050406030204" pitchFamily="18" charset="0"/>
              </a:rPr>
              <a:t>αχυκαρδία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Μη </a:t>
            </a:r>
            <a:r>
              <a:rPr lang="el-GR" sz="1800" dirty="0" err="1" smtClean="0">
                <a:latin typeface="Cambria" panose="02040503050406030204" pitchFamily="18" charset="0"/>
              </a:rPr>
              <a:t>καρδιογενές</a:t>
            </a:r>
            <a:r>
              <a:rPr lang="el-GR" sz="1800" dirty="0" smtClean="0">
                <a:latin typeface="Cambria" panose="02040503050406030204" pitchFamily="18" charset="0"/>
              </a:rPr>
              <a:t> πνευμονικό οίδημα, </a:t>
            </a:r>
            <a:r>
              <a:rPr lang="el-GR" sz="1800" dirty="0" err="1" smtClean="0">
                <a:latin typeface="Cambria" panose="02040503050406030204" pitchFamily="18" charset="0"/>
              </a:rPr>
              <a:t>υποξία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Σύγχυση, επιληπτικές κρίσεις, κώμα</a:t>
            </a:r>
          </a:p>
          <a:p>
            <a:endParaRPr lang="el-GR" sz="1800" dirty="0" smtClean="0">
              <a:latin typeface="Cambria" panose="02040503050406030204" pitchFamily="18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6617336" y="3130245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σαλικυλικά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  <a:endParaRPr lang="el-GR" sz="1800" b="1" u="sng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Βατός αεραγωγός, αναπνοή, κυκλοφορία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Αν διασωλήνωση, </a:t>
            </a:r>
            <a:r>
              <a:rPr lang="en-US" sz="1800" dirty="0" smtClean="0">
                <a:latin typeface="Cambria" panose="02040503050406030204" pitchFamily="18" charset="0"/>
              </a:rPr>
              <a:t>pH &gt; </a:t>
            </a:r>
            <a:r>
              <a:rPr lang="en-US" sz="1800" dirty="0" smtClean="0">
                <a:latin typeface="Cambria" panose="02040503050406030204" pitchFamily="18" charset="0"/>
              </a:rPr>
              <a:t>7</a:t>
            </a:r>
            <a:r>
              <a:rPr lang="el-GR" sz="1800" dirty="0" smtClean="0">
                <a:latin typeface="Cambria" panose="02040503050406030204" pitchFamily="18" charset="0"/>
              </a:rPr>
              <a:t>,</a:t>
            </a:r>
            <a:r>
              <a:rPr lang="en-US" sz="1800" dirty="0" smtClean="0">
                <a:latin typeface="Cambria" panose="02040503050406030204" pitchFamily="18" charset="0"/>
              </a:rPr>
              <a:t>5-7</a:t>
            </a:r>
            <a:r>
              <a:rPr lang="el-GR" sz="1800" dirty="0" smtClean="0">
                <a:latin typeface="Cambria" panose="02040503050406030204" pitchFamily="18" charset="0"/>
              </a:rPr>
              <a:t>,</a:t>
            </a:r>
            <a:r>
              <a:rPr lang="en-US" sz="1800" dirty="0" smtClean="0">
                <a:latin typeface="Cambria" panose="02040503050406030204" pitchFamily="18" charset="0"/>
              </a:rPr>
              <a:t>59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Χορήγηση Ο</a:t>
            </a:r>
            <a:r>
              <a:rPr lang="el-GR" sz="1800" baseline="-25000" dirty="0" smtClean="0">
                <a:latin typeface="Cambria" panose="02040503050406030204" pitchFamily="18" charset="0"/>
              </a:rPr>
              <a:t>2</a:t>
            </a:r>
            <a:r>
              <a:rPr lang="el-GR" sz="1800" dirty="0" smtClean="0">
                <a:latin typeface="Cambria" panose="02040503050406030204" pitchFamily="18" charset="0"/>
              </a:rPr>
              <a:t> 100%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ΕΦ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υγρά – 50%</a:t>
            </a:r>
            <a:r>
              <a:rPr lang="en-US" sz="1800" dirty="0" smtClean="0">
                <a:latin typeface="Cambria" panose="02040503050406030204" pitchFamily="18" charset="0"/>
              </a:rPr>
              <a:t> D/W 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ΕΦ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err="1" smtClean="0">
                <a:latin typeface="Cambria" panose="02040503050406030204" pitchFamily="18" charset="0"/>
              </a:rPr>
              <a:t>αγγειοσυσπαστικά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Ενεργός άνθρακας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ΕΦ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</a:rPr>
              <a:t>NaHCO</a:t>
            </a:r>
            <a:r>
              <a:rPr lang="en-US" sz="1800" baseline="-25000" dirty="0" smtClean="0">
                <a:latin typeface="Cambria" panose="02040503050406030204" pitchFamily="18" charset="0"/>
              </a:rPr>
              <a:t>3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με στόχο </a:t>
            </a:r>
            <a:r>
              <a:rPr lang="en-US" sz="1800" dirty="0" smtClean="0">
                <a:latin typeface="Cambria" panose="02040503050406030204" pitchFamily="18" charset="0"/>
              </a:rPr>
              <a:t>pH </a:t>
            </a:r>
            <a:r>
              <a:rPr lang="el-GR" sz="1800" dirty="0" smtClean="0">
                <a:latin typeface="Cambria" panose="02040503050406030204" pitchFamily="18" charset="0"/>
              </a:rPr>
              <a:t>ούρων </a:t>
            </a:r>
            <a:r>
              <a:rPr lang="el-GR" sz="1800" dirty="0" smtClean="0">
                <a:latin typeface="Cambria" panose="02040503050406030204" pitchFamily="18" charset="0"/>
              </a:rPr>
              <a:t>7,5-8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Αιμοκάθαρση</a:t>
            </a:r>
            <a:endParaRPr lang="en-US" sz="1800" dirty="0" smtClean="0">
              <a:latin typeface="Cambria" panose="02040503050406030204" pitchFamily="18" charset="0"/>
            </a:endParaRPr>
          </a:p>
          <a:p>
            <a:endParaRPr lang="el-GR" sz="18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2.    Τοξικότητα από κοκαΐνη 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Το ισχυρότερο διεγερτικό του ΚΝΣ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Απορρόφηση από βλεννογόνους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(στόμα, μύτη, ΓΕΣ, κόλπος) και εισπνοή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Συμπαθητικομιμητικό (α1, α2, β1, β2-υπ)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Αναστολή </a:t>
            </a:r>
            <a:r>
              <a:rPr lang="en-US" sz="1800" dirty="0" err="1" smtClean="0">
                <a:latin typeface="Cambria" panose="02040503050406030204" pitchFamily="18" charset="0"/>
              </a:rPr>
              <a:t>NaC</a:t>
            </a:r>
            <a:r>
              <a:rPr lang="el-GR" sz="1800" dirty="0" smtClean="0">
                <a:latin typeface="Cambria" panose="02040503050406030204" pitchFamily="18" charset="0"/>
              </a:rPr>
              <a:t> (αγωγιμότητα νεύρων)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err="1" smtClean="0">
                <a:latin typeface="Cambria" panose="02040503050406030204" pitchFamily="18" charset="0"/>
              </a:rPr>
              <a:t>Γλουταμικό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ασπαρτικό</a:t>
            </a:r>
            <a:r>
              <a:rPr lang="el-GR" sz="1800" dirty="0" smtClean="0">
                <a:latin typeface="Cambria" panose="02040503050406030204" pitchFamily="18" charset="0"/>
              </a:rPr>
              <a:t> εγκεφάλου</a:t>
            </a:r>
          </a:p>
          <a:p>
            <a:endParaRPr lang="el-GR" sz="1800" dirty="0" smtClean="0">
              <a:latin typeface="Cambria" panose="02040503050406030204" pitchFamily="18" charset="0"/>
            </a:endParaRPr>
          </a:p>
          <a:p>
            <a:endParaRPr lang="el-GR" sz="1800" dirty="0" smtClean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14" y="2295058"/>
            <a:ext cx="5184630" cy="3245933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8249029" y="2647666"/>
            <a:ext cx="1135799" cy="395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2.    Τοξικότητα από κοκαΐνη 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ΚΑΡΔΙΑΓΓΕΙΑΚΟ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l-GR" sz="1800" dirty="0" err="1" smtClean="0">
                <a:latin typeface="Cambria" panose="02040503050406030204" pitchFamily="18" charset="0"/>
              </a:rPr>
              <a:t>Αγγειοσύσπαση</a:t>
            </a:r>
            <a:r>
              <a:rPr lang="el-GR" sz="1800" dirty="0" smtClean="0">
                <a:latin typeface="Cambria" panose="02040503050406030204" pitchFamily="18" charset="0"/>
              </a:rPr>
              <a:t>, ταχυκαρδία, υπέρταση,                                           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ΑΝΑΠΝΕΥΣΤΙΚΟ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 err="1" smtClean="0">
                <a:latin typeface="Cambria" panose="02040503050406030204" pitchFamily="18" charset="0"/>
              </a:rPr>
              <a:t>αγγειοσύσπαση</a:t>
            </a:r>
            <a:r>
              <a:rPr lang="el-GR" sz="1800" dirty="0" smtClean="0">
                <a:latin typeface="Cambria" panose="02040503050406030204" pitchFamily="18" charset="0"/>
              </a:rPr>
              <a:t> στεφανιαίων                                                                 </a:t>
            </a:r>
            <a:r>
              <a:rPr lang="el-GR" sz="1800" dirty="0" err="1" smtClean="0">
                <a:latin typeface="Cambria" panose="02040503050406030204" pitchFamily="18" charset="0"/>
              </a:rPr>
              <a:t>Αγγειοίδημα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βρογχόσπασμος</a:t>
            </a:r>
            <a:r>
              <a:rPr lang="el-GR" sz="1800" dirty="0" smtClean="0">
                <a:latin typeface="Cambria" panose="02040503050406030204" pitchFamily="18" charset="0"/>
              </a:rPr>
              <a:t>, πνευμοθώρακας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-</a:t>
            </a:r>
            <a:r>
              <a:rPr lang="en-US" sz="1800" dirty="0" err="1" smtClean="0">
                <a:latin typeface="Cambria" panose="02040503050406030204" pitchFamily="18" charset="0"/>
              </a:rPr>
              <a:t>ve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err="1" smtClean="0">
                <a:latin typeface="Cambria" panose="02040503050406030204" pitchFamily="18" charset="0"/>
              </a:rPr>
              <a:t>ινότροπος</a:t>
            </a:r>
            <a:r>
              <a:rPr lang="el-GR" sz="1800" dirty="0" smtClean="0">
                <a:latin typeface="Cambria" panose="02040503050406030204" pitchFamily="18" charset="0"/>
              </a:rPr>
              <a:t> δράση, ΚΑ, αρρυθμίες                                                    </a:t>
            </a:r>
            <a:r>
              <a:rPr lang="en-US" sz="1800" dirty="0" smtClean="0">
                <a:latin typeface="Cambria" panose="02040503050406030204" pitchFamily="18" charset="0"/>
              </a:rPr>
              <a:t>ARDS, </a:t>
            </a:r>
            <a:r>
              <a:rPr lang="el-GR" sz="1800" dirty="0" smtClean="0">
                <a:latin typeface="Cambria" panose="02040503050406030204" pitchFamily="18" charset="0"/>
              </a:rPr>
              <a:t>αιμορραγική </a:t>
            </a:r>
            <a:r>
              <a:rPr lang="el-GR" sz="1800" dirty="0" err="1" smtClean="0">
                <a:latin typeface="Cambria" panose="02040503050406030204" pitchFamily="18" charset="0"/>
              </a:rPr>
              <a:t>κυψελιδίτιδα</a:t>
            </a: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ΚΝΣ                                                                                                                 </a:t>
            </a:r>
            <a:r>
              <a:rPr lang="el-GR" sz="1800" dirty="0" err="1" smtClean="0">
                <a:latin typeface="Cambria" panose="02040503050406030204" pitchFamily="18" charset="0"/>
              </a:rPr>
              <a:t>Υποξία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υπερκαπνία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Διέγερση, ευερεθιστότητα, κεφαλαλγία                                              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εγκεφαλική αιμορραγία, επιληψία, υπερθερμία</a:t>
            </a:r>
            <a:r>
              <a:rPr lang="en-US" sz="1800" dirty="0" smtClean="0">
                <a:latin typeface="Cambria" panose="02040503050406030204" pitchFamily="18" charset="0"/>
              </a:rPr>
              <a:t>                              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ΓΕΣ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ΡΑΒΔΟΜΥΟΛΥΣΗ, ΟΝΑ, ΝΕΦΡΙΚΑ ΕΜΦΡΑΚΤΑ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                            </a:t>
            </a:r>
            <a:r>
              <a:rPr lang="el-GR" sz="1800" dirty="0" smtClean="0">
                <a:latin typeface="Cambria" panose="02040503050406030204" pitchFamily="18" charset="0"/>
              </a:rPr>
              <a:t>Διάτρηση έλκους, ισχαιμική κολίτιδα, </a:t>
            </a:r>
            <a:r>
              <a:rPr lang="el-GR" sz="1800" dirty="0" err="1" smtClean="0">
                <a:latin typeface="Cambria" panose="02040503050406030204" pitchFamily="18" charset="0"/>
              </a:rPr>
              <a:t>έμφρακτα</a:t>
            </a: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ΑΟ – ΜΟ με ΧΑ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69" y="928096"/>
            <a:ext cx="22479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2.    Τοξικότητα από κοκαΐνη </a:t>
            </a: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ΘΕΡΑΠΕΙΑ</a:t>
            </a:r>
          </a:p>
          <a:p>
            <a:r>
              <a:rPr lang="el-GR" sz="1800" dirty="0">
                <a:latin typeface="Cambria" panose="02040503050406030204" pitchFamily="18" charset="0"/>
              </a:rPr>
              <a:t>Βατός αεραγωγός, αναπνοή, κυκλοφορία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ΕΦ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err="1" smtClean="0">
                <a:latin typeface="Cambria" panose="02040503050406030204" pitchFamily="18" charset="0"/>
              </a:rPr>
              <a:t>φαιντολαμίνη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ΕΦ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err="1" smtClean="0">
                <a:latin typeface="Cambria" panose="02040503050406030204" pitchFamily="18" charset="0"/>
              </a:rPr>
              <a:t>διαζεπάμη</a:t>
            </a: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ή </a:t>
            </a:r>
            <a:r>
              <a:rPr lang="el-GR" sz="1800" dirty="0" err="1" smtClean="0">
                <a:latin typeface="Cambria" panose="02040503050406030204" pitchFamily="18" charset="0"/>
              </a:rPr>
              <a:t>λοραζεπάμη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ΕΦ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νιτρογ</a:t>
            </a:r>
            <a:r>
              <a:rPr lang="el-GR" sz="1800" dirty="0">
                <a:latin typeface="Cambria" panose="02040503050406030204" pitchFamily="18" charset="0"/>
              </a:rPr>
              <a:t>λ</a:t>
            </a:r>
            <a:r>
              <a:rPr lang="el-GR" sz="1800" dirty="0" smtClean="0">
                <a:latin typeface="Cambria" panose="02040503050406030204" pitchFamily="18" charset="0"/>
              </a:rPr>
              <a:t>υκερίνη</a:t>
            </a:r>
          </a:p>
          <a:p>
            <a:endParaRPr lang="en-US" sz="1800" dirty="0" smtClean="0">
              <a:latin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8" y="1228231"/>
            <a:ext cx="6336405" cy="51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>
                <a:latin typeface="Cambria" panose="02040503050406030204" pitchFamily="18" charset="0"/>
              </a:rPr>
              <a:t>3</a:t>
            </a:r>
            <a:r>
              <a:rPr lang="el-GR" sz="1800" dirty="0" smtClean="0">
                <a:latin typeface="Cambria" panose="02040503050406030204" pitchFamily="18" charset="0"/>
              </a:rPr>
              <a:t>.    Τοξικότητα από </a:t>
            </a:r>
            <a:r>
              <a:rPr lang="en-US" sz="1800" dirty="0" smtClean="0">
                <a:latin typeface="Cambria" panose="02040503050406030204" pitchFamily="18" charset="0"/>
              </a:rPr>
              <a:t>ecstasy (3,4-methylenedioxy-N-methylamphetamine, MDMA)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Δ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ιεγερτικό του ΚΝΣ και παραισθησιογόνο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Μαζική απελευθέρωση και αναστολή </a:t>
            </a:r>
            <a:r>
              <a:rPr lang="el-GR" sz="1800" dirty="0" err="1" smtClean="0">
                <a:latin typeface="Cambria" panose="02040503050406030204" pitchFamily="18" charset="0"/>
              </a:rPr>
              <a:t>προσυναπτικής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   </a:t>
            </a:r>
            <a:r>
              <a:rPr lang="el-GR" sz="1800" dirty="0" err="1" smtClean="0">
                <a:latin typeface="Cambria" panose="02040503050406030204" pitchFamily="18" charset="0"/>
              </a:rPr>
              <a:t>επαναπρόσληψης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err="1" smtClean="0">
                <a:latin typeface="Cambria" panose="02040503050406030204" pitchFamily="18" charset="0"/>
              </a:rPr>
              <a:t>σεροτονίνης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ντοπαμίνης</a:t>
            </a:r>
            <a:r>
              <a:rPr lang="el-GR" sz="1800" dirty="0" smtClean="0">
                <a:latin typeface="Cambria" panose="02040503050406030204" pitchFamily="18" charset="0"/>
              </a:rPr>
              <a:t> και </a:t>
            </a:r>
            <a:r>
              <a:rPr lang="en-US" sz="1800" dirty="0" smtClean="0">
                <a:latin typeface="Cambria" panose="02040503050406030204" pitchFamily="18" charset="0"/>
              </a:rPr>
              <a:t>NA 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Έμμεσο συμπαθητικομιμητικό</a:t>
            </a:r>
          </a:p>
          <a:p>
            <a:endParaRPr lang="el-GR" sz="1800" dirty="0" smtClean="0">
              <a:latin typeface="Cambria" panose="020405030504060302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03" y="2762607"/>
            <a:ext cx="381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6039134" y="2353268"/>
            <a:ext cx="5372240" cy="4042150"/>
            <a:chOff x="5347996" y="2203345"/>
            <a:chExt cx="5372240" cy="404215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089" y="2203345"/>
              <a:ext cx="2759147" cy="4042150"/>
            </a:xfrm>
            <a:prstGeom prst="rect">
              <a:avLst/>
            </a:prstGeom>
          </p:spPr>
        </p:pic>
        <p:grpSp>
          <p:nvGrpSpPr>
            <p:cNvPr id="11" name="Ομάδα 10"/>
            <p:cNvGrpSpPr/>
            <p:nvPr/>
          </p:nvGrpSpPr>
          <p:grpSpPr>
            <a:xfrm>
              <a:off x="5347996" y="2203345"/>
              <a:ext cx="2476616" cy="4033120"/>
              <a:chOff x="5347996" y="2203345"/>
              <a:chExt cx="2476616" cy="4033120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7996" y="2203345"/>
                <a:ext cx="2476615" cy="1827742"/>
              </a:xfrm>
              <a:prstGeom prst="rect">
                <a:avLst/>
              </a:prstGeom>
            </p:spPr>
          </p:pic>
          <p:pic>
            <p:nvPicPr>
              <p:cNvPr id="10" name="Εικόνα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9736" y="4181589"/>
                <a:ext cx="2054876" cy="2054876"/>
              </a:xfrm>
              <a:prstGeom prst="rect">
                <a:avLst/>
              </a:prstGeom>
            </p:spPr>
          </p:pic>
        </p:grpSp>
      </p:grp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272955" y="838280"/>
            <a:ext cx="11532358" cy="555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3</a:t>
            </a:r>
            <a:r>
              <a:rPr lang="el-GR" sz="1800" dirty="0" smtClean="0">
                <a:latin typeface="Cambria" panose="02040503050406030204" pitchFamily="18" charset="0"/>
              </a:rPr>
              <a:t>.    Τοξικότητα από </a:t>
            </a:r>
            <a:r>
              <a:rPr lang="en-US" sz="1800" dirty="0" smtClean="0">
                <a:latin typeface="Cambria" panose="02040503050406030204" pitchFamily="18" charset="0"/>
              </a:rPr>
              <a:t>ecstasy (3,4-methylenedioxy-N-methylamphetamine, MDMA)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Διεγερτικό του ΚΝΣ και παραισθησιογόνο</a:t>
            </a:r>
            <a:endParaRPr lang="en-US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Μαζική απελευθέρωση και αναστολή </a:t>
            </a:r>
            <a:r>
              <a:rPr lang="el-GR" sz="1800" dirty="0" err="1" smtClean="0">
                <a:latin typeface="Cambria" panose="02040503050406030204" pitchFamily="18" charset="0"/>
              </a:rPr>
              <a:t>προσυναπτικής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    </a:t>
            </a:r>
            <a:r>
              <a:rPr lang="el-GR" sz="1800" dirty="0" err="1" smtClean="0">
                <a:latin typeface="Cambria" panose="02040503050406030204" pitchFamily="18" charset="0"/>
              </a:rPr>
              <a:t>επαναπρόσληψης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err="1" smtClean="0">
                <a:latin typeface="Cambria" panose="02040503050406030204" pitchFamily="18" charset="0"/>
              </a:rPr>
              <a:t>σεροτονίνης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ντοπαμίνης</a:t>
            </a:r>
            <a:r>
              <a:rPr lang="el-GR" sz="1800" dirty="0" smtClean="0">
                <a:latin typeface="Cambria" panose="02040503050406030204" pitchFamily="18" charset="0"/>
              </a:rPr>
              <a:t> και </a:t>
            </a:r>
            <a:r>
              <a:rPr lang="en-US" sz="1800" dirty="0" smtClean="0">
                <a:latin typeface="Cambria" panose="02040503050406030204" pitchFamily="18" charset="0"/>
              </a:rPr>
              <a:t>NA 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Έμμεσο συμπαθητικομιμητικό</a:t>
            </a: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Καραμέλες-ζελέ σε 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rave parties</a:t>
            </a: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Κυκλοφορούν ελεύθερα στο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διαδίκτυο!!!</a:t>
            </a: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>
                <a:latin typeface="Cambria" panose="02040503050406030204" pitchFamily="18" charset="0"/>
              </a:rPr>
              <a:t>3</a:t>
            </a:r>
            <a:r>
              <a:rPr lang="el-GR" sz="1800" dirty="0">
                <a:latin typeface="Cambria" panose="02040503050406030204" pitchFamily="18" charset="0"/>
              </a:rPr>
              <a:t>.    Τοξικότητα από </a:t>
            </a:r>
            <a:r>
              <a:rPr lang="en-US" sz="1800" dirty="0">
                <a:latin typeface="Cambria" panose="02040503050406030204" pitchFamily="18" charset="0"/>
              </a:rPr>
              <a:t>ecstasy (3,4-methylenedioxy-N-methylamphetamine, MDMA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ΝΕΥΡΟΛΟΓΙΚΑ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Επιληπτικές κρίσεις, 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Ε</a:t>
            </a:r>
            <a:r>
              <a:rPr lang="el-GR" sz="1800" dirty="0" smtClean="0">
                <a:latin typeface="Cambria" panose="02040503050406030204" pitchFamily="18" charset="0"/>
              </a:rPr>
              <a:t>παναλαμβανόμενες κινήσεις, 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ευερεθιστότητα, υπερτονία, τρόμος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ΣΥΜΠΑΘΗΤΙΚΟΜΙΜΗΤΙΚΑ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Ταχυκαρδία, υπέρταση, υπερθερμία</a:t>
            </a:r>
          </a:p>
          <a:p>
            <a:pPr marL="0" indent="0">
              <a:buNone/>
            </a:pPr>
            <a:r>
              <a:rPr lang="el-GR" sz="1800" dirty="0">
                <a:latin typeface="Cambria" panose="02040503050406030204" pitchFamily="18" charset="0"/>
              </a:rPr>
              <a:t>μ</a:t>
            </a:r>
            <a:r>
              <a:rPr lang="el-GR" sz="1800" dirty="0" smtClean="0">
                <a:latin typeface="Cambria" panose="02040503050406030204" pitchFamily="18" charset="0"/>
              </a:rPr>
              <a:t>υδρίαση, εφίδρωση, ταχύπνοια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“THE LOVE PILL” 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Αίσθηση χρώματος, ήχου, αφής στη σεξουαλική επαφή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7154692" y="2112136"/>
            <a:ext cx="4024169" cy="4449650"/>
            <a:chOff x="6472112" y="1932984"/>
            <a:chExt cx="4375788" cy="4925016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112" y="1932984"/>
              <a:ext cx="4375788" cy="2692792"/>
            </a:xfrm>
            <a:prstGeom prst="rect">
              <a:avLst/>
            </a:prstGeom>
          </p:spPr>
        </p:pic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112" y="4838405"/>
              <a:ext cx="4375788" cy="2019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ΜΙΚΤΕΣ </a:t>
            </a:r>
            <a:r>
              <a:rPr lang="el-GR" sz="3200" dirty="0" smtClean="0">
                <a:latin typeface="Cambria" panose="02040503050406030204" pitchFamily="18" charset="0"/>
              </a:rPr>
              <a:t>ΟΒΔ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3</a:t>
            </a:r>
            <a:r>
              <a:rPr lang="el-GR" sz="1800" dirty="0" smtClean="0">
                <a:latin typeface="Cambria" panose="02040503050406030204" pitchFamily="18" charset="0"/>
              </a:rPr>
              <a:t>.    Τοξικότητα </a:t>
            </a:r>
            <a:r>
              <a:rPr lang="el-GR" sz="1800" dirty="0">
                <a:latin typeface="Cambria" panose="02040503050406030204" pitchFamily="18" charset="0"/>
              </a:rPr>
              <a:t>από </a:t>
            </a:r>
            <a:r>
              <a:rPr lang="en-US" sz="1800" dirty="0">
                <a:latin typeface="Cambria" panose="02040503050406030204" pitchFamily="18" charset="0"/>
              </a:rPr>
              <a:t>ecstasy (3,4-methylenedioxy-N-methylamphetamine, MDMA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  <a:endParaRPr lang="el-GR" sz="18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ΕΡΓΑΣΤΗΡΙΑΚΑ </a:t>
            </a:r>
            <a:r>
              <a:rPr lang="el-GR" sz="18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ΕΥΡΗΜΑΤΑ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ΑΑ+ΜΟ </a:t>
            </a:r>
            <a:r>
              <a:rPr lang="el-GR" sz="1800" dirty="0">
                <a:latin typeface="Cambria" panose="02040503050406030204" pitchFamily="18" charset="0"/>
              </a:rPr>
              <a:t>με </a:t>
            </a:r>
            <a:r>
              <a:rPr lang="el-GR" sz="1800" dirty="0" smtClean="0">
                <a:latin typeface="Cambria" panose="02040503050406030204" pitchFamily="18" charset="0"/>
              </a:rPr>
              <a:t>ΧΑ</a:t>
            </a: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  <a:endParaRPr lang="el-GR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Βατός </a:t>
            </a:r>
            <a:r>
              <a:rPr lang="el-GR" sz="1800" dirty="0">
                <a:latin typeface="Cambria" panose="02040503050406030204" pitchFamily="18" charset="0"/>
              </a:rPr>
              <a:t>αεραγωγός, αναπνοή, κυκλοφορία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ΕΦ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err="1">
                <a:latin typeface="Cambria" panose="02040503050406030204" pitchFamily="18" charset="0"/>
              </a:rPr>
              <a:t>φαιντολαμίνη</a:t>
            </a:r>
            <a:endParaRPr lang="en-US" sz="1800" dirty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ΕΦ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err="1">
                <a:latin typeface="Cambria" panose="02040503050406030204" pitchFamily="18" charset="0"/>
              </a:rPr>
              <a:t>διαζεπάμη</a:t>
            </a:r>
            <a:r>
              <a:rPr lang="el-GR" sz="1800" dirty="0">
                <a:latin typeface="Cambria" panose="02040503050406030204" pitchFamily="18" charset="0"/>
              </a:rPr>
              <a:t> ή </a:t>
            </a:r>
            <a:r>
              <a:rPr lang="el-GR" sz="1800" dirty="0" err="1">
                <a:latin typeface="Cambria" panose="02040503050406030204" pitchFamily="18" charset="0"/>
              </a:rPr>
              <a:t>λοραζεπάμη</a:t>
            </a:r>
            <a:endParaRPr lang="en-US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ΠΕΡΙΕΧΟΜΕΝΑ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5571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ΕΙΣΑΓΩΓΗ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Ορισμοί - βασικές έννοιες 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ΜΕΤΑΒΟΛΙΚΗ ΟΞΕΩΣΗ ΑΠΟ ΣΠΑΝΙΕΣ ΔΗΛΗΤΗΡΙΑΣΕΙΣ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με αυξημένο χάσμα ανιόντων</a:t>
            </a:r>
          </a:p>
          <a:p>
            <a:pPr marL="457200" indent="-457200">
              <a:buFont typeface="+mj-lt"/>
              <a:buAutoNum type="alphaUcPeriod"/>
            </a:pPr>
            <a:r>
              <a:rPr lang="el-GR" sz="20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Υπερχλωραιμική</a:t>
            </a:r>
            <a:r>
              <a:rPr lang="el-GR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με φυσιολογικό χάσμα ανιόντων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ΑΝΑΠΝΕΥΣΤΙΚΗ ΟΞΕΩΣΗ ΑΠΟ ΣΠΑΝΙΕΣ ΔΗΛΗΤΗΡΙΑΣΕΙΣ</a:t>
            </a:r>
          </a:p>
          <a:p>
            <a:pPr marL="0" indent="0"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ΜΙΚΤΕΣ </a:t>
            </a:r>
            <a:r>
              <a:rPr lang="el-GR" sz="2000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ΟΞΕΟΒΑΣΙΚΕΣ ΔΙΑΤΑΡΑΧΕΣ ΑΠΟ ΣΠΑΝΙΕΣ ΔΗΛΗΤΗΡΙΑΣΕΙΣ</a:t>
            </a:r>
          </a:p>
          <a:p>
            <a:pPr marL="0" indent="0">
              <a:buNone/>
            </a:pPr>
            <a:endParaRPr lang="el-GR" sz="2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ΣΥΜΠΕΡΑΣΜΑΤΑ</a:t>
            </a:r>
          </a:p>
          <a:p>
            <a:pPr marL="0" indent="0" algn="ctr">
              <a:buNone/>
            </a:pPr>
            <a:endParaRPr lang="en-US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1600" i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latin typeface="Cambria" panose="02040503050406030204" pitchFamily="18" charset="0"/>
              </a:rPr>
              <a:t>Up to date 19.2</a:t>
            </a:r>
            <a:r>
              <a:rPr lang="el-GR" sz="1600" i="1" dirty="0" smtClean="0">
                <a:latin typeface="Cambria" panose="02040503050406030204" pitchFamily="18" charset="0"/>
              </a:rPr>
              <a:t>      </a:t>
            </a:r>
            <a:r>
              <a:rPr lang="el-GR" sz="16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7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μεθανόλη</a:t>
            </a:r>
            <a:r>
              <a:rPr lang="el-GR" sz="1800" dirty="0" smtClean="0">
                <a:latin typeface="Cambria" panose="02040503050406030204" pitchFamily="18" charset="0"/>
              </a:rPr>
              <a:t> ή </a:t>
            </a:r>
            <a:r>
              <a:rPr lang="el-GR" sz="1800" dirty="0" err="1" smtClean="0">
                <a:latin typeface="Cambria" panose="02040503050406030204" pitchFamily="18" charset="0"/>
              </a:rPr>
              <a:t>αιθυλενογλυκόλη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ακεταμινοφαίνη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Δηλητηρίαση από μονοξείδιο άνθρακα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λινεζολίδη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προποφόλη</a:t>
            </a:r>
            <a:r>
              <a:rPr lang="el-GR" sz="1800" dirty="0" smtClean="0">
                <a:latin typeface="Cambria" panose="02040503050406030204" pitchFamily="18" charset="0"/>
              </a:rPr>
              <a:t>, </a:t>
            </a:r>
            <a:r>
              <a:rPr lang="el-GR" sz="1800" dirty="0" err="1" smtClean="0">
                <a:latin typeface="Cambria" panose="02040503050406030204" pitchFamily="18" charset="0"/>
              </a:rPr>
              <a:t>ισονιαζίδη</a:t>
            </a: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ΣΗΜΕΙΑ ΚΑΙ ΣΥΜΠΤΩΜΑΤΑ</a:t>
            </a:r>
          </a:p>
          <a:p>
            <a:pPr marL="0" indent="0">
              <a:buNone/>
            </a:pPr>
            <a:endParaRPr lang="el-GR" sz="1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ΕΡΓΑΣΤΗΡΙΑΚΑ ΕΥΡΗΜΑΤΑ</a:t>
            </a:r>
          </a:p>
          <a:p>
            <a:pPr marL="0" indent="0">
              <a:buNone/>
            </a:pPr>
            <a:endParaRPr lang="el-GR" sz="1800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</a:t>
            </a:r>
          </a:p>
          <a:p>
            <a:pPr marL="0" indent="0">
              <a:buNone/>
            </a:pPr>
            <a:endParaRPr lang="el-GR" sz="1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i="1" dirty="0" smtClean="0">
                <a:latin typeface="Cambria" panose="02040503050406030204" pitchFamily="18" charset="0"/>
              </a:rPr>
              <a:t>      </a:t>
            </a:r>
            <a:r>
              <a:rPr lang="el-GR" sz="1800" dirty="0" smtClean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7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ΣΥΜΠΕΡΑΣΜΑΤΑ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64024" y="1094705"/>
            <a:ext cx="11513328" cy="5557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000" i="1" dirty="0">
              <a:latin typeface="Cambria" panose="02040503050406030204" pitchFamily="18" charset="0"/>
            </a:endParaRPr>
          </a:p>
          <a:p>
            <a:pPr lvl="0"/>
            <a:r>
              <a:rPr lang="el-GR" sz="2000" dirty="0">
                <a:latin typeface="Cambria" panose="02040503050406030204" pitchFamily="18" charset="0"/>
              </a:rPr>
              <a:t>Η τοξικότητα από </a:t>
            </a:r>
            <a:r>
              <a:rPr lang="el-GR" sz="2000" dirty="0" err="1">
                <a:latin typeface="Cambria" panose="02040503050406030204" pitchFamily="18" charset="0"/>
              </a:rPr>
              <a:t>μεθανόλη</a:t>
            </a:r>
            <a:r>
              <a:rPr lang="el-GR" sz="2000" dirty="0">
                <a:latin typeface="Cambria" panose="02040503050406030204" pitchFamily="18" charset="0"/>
              </a:rPr>
              <a:t> και </a:t>
            </a:r>
            <a:r>
              <a:rPr lang="el-GR" sz="2000" dirty="0" err="1">
                <a:latin typeface="Cambria" panose="02040503050406030204" pitchFamily="18" charset="0"/>
              </a:rPr>
              <a:t>αιθυλενογλυκόλη</a:t>
            </a:r>
            <a:r>
              <a:rPr lang="el-GR" sz="2000" dirty="0">
                <a:latin typeface="Cambria" panose="02040503050406030204" pitchFamily="18" charset="0"/>
              </a:rPr>
              <a:t> </a:t>
            </a:r>
            <a:r>
              <a:rPr lang="el-GR" sz="2000" dirty="0" smtClean="0">
                <a:latin typeface="Cambria" panose="02040503050406030204" pitchFamily="18" charset="0"/>
              </a:rPr>
              <a:t>χαρακτηρίζονται από αυξημένο ωσμωτικό χάσμα</a:t>
            </a:r>
          </a:p>
          <a:p>
            <a:pPr lvl="0"/>
            <a:endParaRPr lang="en-US" sz="2000" dirty="0">
              <a:latin typeface="Cambria" panose="02040503050406030204" pitchFamily="18" charset="0"/>
            </a:endParaRPr>
          </a:p>
          <a:p>
            <a:pPr lvl="0"/>
            <a:r>
              <a:rPr lang="el-GR" sz="2000" dirty="0">
                <a:latin typeface="Cambria" panose="02040503050406030204" pitchFamily="18" charset="0"/>
              </a:rPr>
              <a:t>Η </a:t>
            </a:r>
            <a:r>
              <a:rPr lang="el-GR" sz="2000" dirty="0" err="1">
                <a:latin typeface="Cambria" panose="02040503050406030204" pitchFamily="18" charset="0"/>
              </a:rPr>
              <a:t>ακεταμινοφαίνη</a:t>
            </a:r>
            <a:r>
              <a:rPr lang="el-GR" sz="2000" dirty="0">
                <a:latin typeface="Cambria" panose="02040503050406030204" pitchFamily="18" charset="0"/>
              </a:rPr>
              <a:t> (</a:t>
            </a:r>
            <a:r>
              <a:rPr lang="el-GR" sz="2000" dirty="0" err="1">
                <a:latin typeface="Cambria" panose="02040503050406030204" pitchFamily="18" charset="0"/>
              </a:rPr>
              <a:t>παρακεταμόλη</a:t>
            </a:r>
            <a:r>
              <a:rPr lang="el-GR" sz="2000" dirty="0">
                <a:latin typeface="Cambria" panose="02040503050406030204" pitchFamily="18" charset="0"/>
              </a:rPr>
              <a:t>) προκαλεί </a:t>
            </a:r>
            <a:r>
              <a:rPr lang="el-GR" sz="2000" dirty="0" err="1">
                <a:latin typeface="Cambria" panose="02040503050406030204" pitchFamily="18" charset="0"/>
              </a:rPr>
              <a:t>πυρογλουταμική</a:t>
            </a:r>
            <a:r>
              <a:rPr lang="el-GR" sz="2000" dirty="0">
                <a:latin typeface="Cambria" panose="02040503050406030204" pitchFamily="18" charset="0"/>
              </a:rPr>
              <a:t> </a:t>
            </a:r>
            <a:r>
              <a:rPr lang="el-GR" sz="2000" dirty="0" smtClean="0">
                <a:latin typeface="Cambria" panose="02040503050406030204" pitchFamily="18" charset="0"/>
              </a:rPr>
              <a:t>οξέωση</a:t>
            </a:r>
          </a:p>
          <a:p>
            <a:pPr lvl="0"/>
            <a:endParaRPr lang="en-US" sz="2000" dirty="0">
              <a:latin typeface="Cambria" panose="02040503050406030204" pitchFamily="18" charset="0"/>
            </a:endParaRPr>
          </a:p>
          <a:p>
            <a:pPr lvl="0"/>
            <a:r>
              <a:rPr lang="el-GR" sz="2000" dirty="0">
                <a:latin typeface="Cambria" panose="02040503050406030204" pitchFamily="18" charset="0"/>
              </a:rPr>
              <a:t>Η δηλητηρίαση από μονοξείδιο του άνθρακα προκαλεί </a:t>
            </a:r>
            <a:r>
              <a:rPr lang="el-GR" sz="2000" dirty="0" smtClean="0">
                <a:latin typeface="Cambria" panose="02040503050406030204" pitchFamily="18" charset="0"/>
              </a:rPr>
              <a:t>γαλακτική οξέωση</a:t>
            </a:r>
          </a:p>
          <a:p>
            <a:pPr lvl="0"/>
            <a:endParaRPr lang="en-US" sz="2000" dirty="0">
              <a:latin typeface="Cambria" panose="02040503050406030204" pitchFamily="18" charset="0"/>
            </a:endParaRPr>
          </a:p>
          <a:p>
            <a:r>
              <a:rPr lang="el-GR" sz="2000" dirty="0" smtClean="0">
                <a:latin typeface="Cambria" panose="02040503050406030204" pitchFamily="18" charset="0"/>
              </a:rPr>
              <a:t>Η δηλητηρίαση από </a:t>
            </a:r>
            <a:r>
              <a:rPr lang="el-GR" sz="2000" dirty="0" err="1" smtClean="0">
                <a:latin typeface="Cambria" panose="02040503050406030204" pitchFamily="18" charset="0"/>
              </a:rPr>
              <a:t>οργανοφωσφορικούς</a:t>
            </a:r>
            <a:r>
              <a:rPr lang="el-GR" sz="2000" dirty="0" smtClean="0">
                <a:latin typeface="Cambria" panose="02040503050406030204" pitchFamily="18" charset="0"/>
              </a:rPr>
              <a:t> </a:t>
            </a:r>
            <a:r>
              <a:rPr lang="el-GR" sz="2000" smtClean="0">
                <a:latin typeface="Cambria" panose="02040503050406030204" pitchFamily="18" charset="0"/>
              </a:rPr>
              <a:t>εστέρες </a:t>
            </a:r>
            <a:r>
              <a:rPr lang="el-GR" sz="2000">
                <a:latin typeface="Cambria" panose="02040503050406030204" pitchFamily="18" charset="0"/>
              </a:rPr>
              <a:t>ή</a:t>
            </a:r>
            <a:r>
              <a:rPr lang="el-GR" sz="2000" smtClean="0">
                <a:latin typeface="Cambria" panose="02040503050406030204" pitchFamily="18" charset="0"/>
              </a:rPr>
              <a:t> </a:t>
            </a:r>
            <a:r>
              <a:rPr lang="el-GR" sz="2000" dirty="0" smtClean="0">
                <a:latin typeface="Cambria" panose="02040503050406030204" pitchFamily="18" charset="0"/>
              </a:rPr>
              <a:t>οπιούχα προκαλεί αναπνευστική οξέωση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pPr lvl="0"/>
            <a:r>
              <a:rPr lang="el-GR" sz="2000" dirty="0">
                <a:latin typeface="Cambria" panose="02040503050406030204" pitchFamily="18" charset="0"/>
              </a:rPr>
              <a:t>Η τοξικότητα από </a:t>
            </a:r>
            <a:r>
              <a:rPr lang="el-GR" sz="2000" dirty="0" smtClean="0">
                <a:latin typeface="Cambria" panose="02040503050406030204" pitchFamily="18" charset="0"/>
              </a:rPr>
              <a:t>σαλικυλικά, κοκαΐνη ή </a:t>
            </a:r>
            <a:r>
              <a:rPr lang="en-US" sz="2000" dirty="0" smtClean="0">
                <a:latin typeface="Cambria" panose="02040503050406030204" pitchFamily="18" charset="0"/>
              </a:rPr>
              <a:t>ecstasy </a:t>
            </a:r>
            <a:r>
              <a:rPr lang="el-GR" sz="2000" dirty="0" smtClean="0">
                <a:latin typeface="Cambria" panose="02040503050406030204" pitchFamily="18" charset="0"/>
              </a:rPr>
              <a:t>προκαλεί </a:t>
            </a:r>
            <a:r>
              <a:rPr lang="el-GR" sz="2000" dirty="0">
                <a:latin typeface="Cambria" panose="02040503050406030204" pitchFamily="18" charset="0"/>
              </a:rPr>
              <a:t>μεικτή </a:t>
            </a:r>
            <a:r>
              <a:rPr lang="el-GR" sz="2000" dirty="0" smtClean="0">
                <a:latin typeface="Cambria" panose="02040503050406030204" pitchFamily="18" charset="0"/>
              </a:rPr>
              <a:t>ΟΒΔ με ΑΑ και ΜΟ</a:t>
            </a:r>
            <a:endParaRPr lang="en-US" sz="20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l-GR" sz="2000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ΕΥΧΑΡΙΣΤΩ !!!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25274" r="27798" b="10846"/>
          <a:stretch/>
        </p:blipFill>
        <p:spPr>
          <a:xfrm>
            <a:off x="2997958" y="1094705"/>
            <a:ext cx="6196084" cy="55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μεθανόλη</a:t>
            </a:r>
            <a:r>
              <a:rPr lang="el-GR" sz="1800" dirty="0" smtClean="0">
                <a:latin typeface="Cambria" panose="02040503050406030204" pitchFamily="18" charset="0"/>
              </a:rPr>
              <a:t> ή </a:t>
            </a:r>
            <a:r>
              <a:rPr lang="el-GR" sz="1800" dirty="0" err="1" smtClean="0">
                <a:latin typeface="Cambria" panose="02040503050406030204" pitchFamily="18" charset="0"/>
              </a:rPr>
              <a:t>αιθυλενογλυκόλη</a:t>
            </a:r>
            <a:endParaRPr lang="en-US" sz="1800" b="1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ΠΑΘΟΓΕΝΕΙΑ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Μη τοξικές αλκοόλες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A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ντιψυκτικά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, υγρά καθαριστήρων, βερνίκια, καθαριστικά</a:t>
            </a:r>
          </a:p>
          <a:p>
            <a:r>
              <a:rPr lang="en-US" sz="1800" dirty="0" smtClean="0">
                <a:latin typeface="Cambria" panose="02040503050406030204" pitchFamily="18" charset="0"/>
              </a:rPr>
              <a:t>E</a:t>
            </a:r>
            <a:r>
              <a:rPr lang="el-GR" sz="1800" dirty="0" err="1" smtClean="0">
                <a:latin typeface="Cambria" panose="02040503050406030204" pitchFamily="18" charset="0"/>
              </a:rPr>
              <a:t>ισπνοή</a:t>
            </a:r>
            <a:r>
              <a:rPr lang="el-GR" sz="1800" dirty="0" smtClean="0">
                <a:latin typeface="Cambria" panose="02040503050406030204" pitchFamily="18" charset="0"/>
              </a:rPr>
              <a:t>, δερματική επαφή ή πόση</a:t>
            </a:r>
          </a:p>
          <a:p>
            <a:r>
              <a:rPr lang="en-US" sz="1800" dirty="0" smtClean="0">
                <a:latin typeface="Cambria" panose="02040503050406030204" pitchFamily="18" charset="0"/>
              </a:rPr>
              <a:t>T</a:t>
            </a:r>
            <a:r>
              <a:rPr lang="el-GR" sz="1800" dirty="0" smtClean="0">
                <a:latin typeface="Cambria" panose="02040503050406030204" pitchFamily="18" charset="0"/>
              </a:rPr>
              <a:t>οξική δόση: 1</a:t>
            </a:r>
            <a:r>
              <a:rPr lang="en-US" sz="1800" dirty="0" smtClean="0">
                <a:latin typeface="Cambria" panose="02040503050406030204" pitchFamily="18" charset="0"/>
              </a:rPr>
              <a:t>g/kg (0.5 g/ml)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Αλκοολική </a:t>
            </a:r>
            <a:r>
              <a:rPr lang="el-GR" sz="1800" dirty="0" err="1" smtClean="0">
                <a:latin typeface="Cambria" panose="02040503050406030204" pitchFamily="18" charset="0"/>
              </a:rPr>
              <a:t>αφυδρογονάση</a:t>
            </a:r>
            <a:r>
              <a:rPr lang="el-GR" sz="1800" dirty="0" smtClean="0">
                <a:latin typeface="Cambria" panose="02040503050406030204" pitchFamily="18" charset="0"/>
              </a:rPr>
              <a:t>: τοξικοί </a:t>
            </a:r>
            <a:r>
              <a:rPr lang="el-GR" sz="1800" dirty="0" err="1" smtClean="0">
                <a:latin typeface="Cambria" panose="02040503050406030204" pitchFamily="18" charset="0"/>
              </a:rPr>
              <a:t>μεταβολίτες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Αμφιβληστροειδής, λευκή ουσία, βασικά γάγγλια</a:t>
            </a:r>
          </a:p>
          <a:p>
            <a:r>
              <a:rPr lang="el-GR" sz="1800" dirty="0" err="1" smtClean="0">
                <a:latin typeface="Cambria" panose="02040503050406030204" pitchFamily="18" charset="0"/>
              </a:rPr>
              <a:t>Σωληναριακή</a:t>
            </a:r>
            <a:r>
              <a:rPr lang="el-GR" sz="1800" dirty="0" smtClean="0">
                <a:latin typeface="Cambria" panose="02040503050406030204" pitchFamily="18" charset="0"/>
              </a:rPr>
              <a:t> βλάβη, </a:t>
            </a:r>
            <a:r>
              <a:rPr lang="el-GR" sz="1800" dirty="0" err="1" smtClean="0">
                <a:latin typeface="Cambria" panose="02040503050406030204" pitchFamily="18" charset="0"/>
              </a:rPr>
              <a:t>υπεροξαλουρία</a:t>
            </a:r>
            <a:endParaRPr lang="en-US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A41C8A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57" y="1478111"/>
            <a:ext cx="4762500" cy="453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3695" y="6471047"/>
            <a:ext cx="2674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Cambria" panose="02040503050406030204" pitchFamily="18" charset="0"/>
              </a:rPr>
              <a:t>NEJM 2009; 360: 2216</a:t>
            </a:r>
            <a:endParaRPr lang="en-US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μεθανόλη</a:t>
            </a:r>
            <a:r>
              <a:rPr lang="el-GR" sz="1800" dirty="0" smtClean="0">
                <a:latin typeface="Cambria" panose="02040503050406030204" pitchFamily="18" charset="0"/>
              </a:rPr>
              <a:t> ή </a:t>
            </a:r>
            <a:r>
              <a:rPr lang="el-GR" sz="1800" dirty="0" err="1" smtClean="0">
                <a:latin typeface="Cambria" panose="02040503050406030204" pitchFamily="18" charset="0"/>
              </a:rPr>
              <a:t>αιθυλενογλυκόλη</a:t>
            </a: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ΣΥΜΠΤΩΜΑΤΑ ΚΑΙ ΣΗΜΕΙΑ</a:t>
            </a:r>
            <a:endParaRPr lang="el-GR" sz="1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ΚΑΡΔΙΟΑΝΑΠΝΕΥΣΤΙΚΑ</a:t>
            </a:r>
          </a:p>
          <a:p>
            <a:pPr marL="0" indent="0">
              <a:buNone/>
            </a:pPr>
            <a:r>
              <a:rPr lang="el-GR" sz="1800" dirty="0" err="1" smtClean="0">
                <a:latin typeface="Cambria" panose="02040503050406030204" pitchFamily="18" charset="0"/>
              </a:rPr>
              <a:t>Υπέρπνοια</a:t>
            </a:r>
            <a:r>
              <a:rPr lang="el-GR" sz="1800" dirty="0" smtClean="0">
                <a:latin typeface="Cambria" panose="02040503050406030204" pitchFamily="18" charset="0"/>
              </a:rPr>
              <a:t>, ταχύπνοια, δύσπνοια, 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κοιλιακή αρρυθμία, μείωση καρδιακής συσταλτικότητας</a:t>
            </a: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ΝΕΥΡΟΛΟΓΙΚΑ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Λήθαργος, κώμα</a:t>
            </a:r>
          </a:p>
          <a:p>
            <a:pPr marL="0" indent="0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ΑΠΟ ΤΗΝ ΤΟΞΙΚΗ ΟΥΣΙΑ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Μέθη, </a:t>
            </a:r>
            <a:r>
              <a:rPr lang="el-GR" sz="1800" dirty="0" err="1" smtClean="0">
                <a:latin typeface="Cambria" panose="02040503050406030204" pitchFamily="18" charset="0"/>
              </a:rPr>
              <a:t>ασυμπτωματική</a:t>
            </a:r>
            <a:r>
              <a:rPr lang="el-GR" sz="1800" dirty="0" smtClean="0">
                <a:latin typeface="Cambria" panose="02040503050406030204" pitchFamily="18" charset="0"/>
              </a:rPr>
              <a:t> περίοδος (24-36</a:t>
            </a:r>
            <a:r>
              <a:rPr lang="en-US" sz="1800" dirty="0" smtClean="0">
                <a:latin typeface="Cambria" panose="02040503050406030204" pitchFamily="18" charset="0"/>
              </a:rPr>
              <a:t>h)</a:t>
            </a:r>
            <a:endParaRPr lang="el-GR" sz="1800" dirty="0" smtClean="0">
              <a:latin typeface="Cambria" panose="02040503050406030204" pitchFamily="18" charset="0"/>
            </a:endParaRPr>
          </a:p>
          <a:p>
            <a:r>
              <a:rPr lang="el-GR" sz="1800" dirty="0" smtClean="0">
                <a:latin typeface="Cambria" panose="02040503050406030204" pitchFamily="18" charset="0"/>
              </a:rPr>
              <a:t>Θάμβος όρασης, κεντρικά σκοτώματα, τύφλωση</a:t>
            </a:r>
          </a:p>
          <a:p>
            <a:pPr marL="0" indent="0">
              <a:buNone/>
            </a:pPr>
            <a:r>
              <a:rPr lang="el-GR" sz="1800" dirty="0" smtClean="0">
                <a:latin typeface="Cambria" panose="02040503050406030204" pitchFamily="18" charset="0"/>
              </a:rPr>
              <a:t>     </a:t>
            </a:r>
            <a:r>
              <a:rPr lang="el-GR" sz="1800" dirty="0" err="1" smtClean="0">
                <a:latin typeface="Cambria" panose="02040503050406030204" pitchFamily="18" charset="0"/>
              </a:rPr>
              <a:t>Παρκινσονικά</a:t>
            </a:r>
            <a:r>
              <a:rPr lang="el-GR" sz="1800" dirty="0" smtClean="0">
                <a:latin typeface="Cambria" panose="02040503050406030204" pitchFamily="18" charset="0"/>
              </a:rPr>
              <a:t> συμπτώματα </a:t>
            </a:r>
            <a:r>
              <a:rPr lang="el-GR" sz="1800" i="1" dirty="0" smtClean="0">
                <a:latin typeface="Cambria" panose="02040503050406030204" pitchFamily="18" charset="0"/>
              </a:rPr>
              <a:t>(</a:t>
            </a:r>
            <a:r>
              <a:rPr lang="el-GR" sz="1800" i="1" dirty="0" err="1" smtClean="0">
                <a:latin typeface="Cambria" panose="02040503050406030204" pitchFamily="18" charset="0"/>
              </a:rPr>
              <a:t>μεθανόλη</a:t>
            </a:r>
            <a:r>
              <a:rPr lang="el-GR" sz="1800" i="1" dirty="0" smtClean="0">
                <a:latin typeface="Cambria" panose="02040503050406030204" pitchFamily="18" charset="0"/>
              </a:rPr>
              <a:t>)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Οσφυαλγία, αιματουρία, ολιγουρία </a:t>
            </a:r>
            <a:r>
              <a:rPr lang="el-GR" sz="1800" i="1" dirty="0" smtClean="0">
                <a:latin typeface="Cambria" panose="02040503050406030204" pitchFamily="18" charset="0"/>
              </a:rPr>
              <a:t>(</a:t>
            </a:r>
            <a:r>
              <a:rPr lang="el-GR" sz="1800" i="1" dirty="0" err="1" smtClean="0">
                <a:latin typeface="Cambria" panose="02040503050406030204" pitchFamily="18" charset="0"/>
              </a:rPr>
              <a:t>αιθυλενογλυκόλη</a:t>
            </a:r>
            <a:r>
              <a:rPr lang="el-GR" sz="1800" i="1" dirty="0" smtClean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el-GR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A41C8A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6292107" y="1706910"/>
            <a:ext cx="5354461" cy="4525447"/>
            <a:chOff x="6015380" y="1490342"/>
            <a:chExt cx="5774151" cy="4905076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42" t="50059" r="1"/>
            <a:stretch/>
          </p:blipFill>
          <p:spPr>
            <a:xfrm>
              <a:off x="8624488" y="4841707"/>
              <a:ext cx="3165043" cy="1553711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90" y="4841707"/>
              <a:ext cx="2120451" cy="1553711"/>
            </a:xfrm>
            <a:prstGeom prst="rect">
              <a:avLst/>
            </a:prstGeom>
          </p:spPr>
        </p:pic>
        <p:grpSp>
          <p:nvGrpSpPr>
            <p:cNvPr id="17" name="Ομάδα 16"/>
            <p:cNvGrpSpPr/>
            <p:nvPr/>
          </p:nvGrpSpPr>
          <p:grpSpPr>
            <a:xfrm>
              <a:off x="6015380" y="1490342"/>
              <a:ext cx="5246178" cy="3250100"/>
              <a:chOff x="6280075" y="1274690"/>
              <a:chExt cx="4720389" cy="2881217"/>
            </a:xfrm>
          </p:grpSpPr>
          <p:pic>
            <p:nvPicPr>
              <p:cNvPr id="15" name="Picture 6" descr="http://upload.wikimedia.org/wikipedia/commons/thumb/8/88/Breathing_abnormalities.svg/640px-Breathing_abnormalities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15" b="76266"/>
              <a:stretch/>
            </p:blipFill>
            <p:spPr bwMode="auto">
              <a:xfrm>
                <a:off x="6280075" y="1274690"/>
                <a:ext cx="4720389" cy="1646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http://upload.wikimedia.org/wikipedia/commons/thumb/8/88/Breathing_abnormalities.svg/640px-Breathing_abnormalities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154" r="1567" b="28173"/>
              <a:stretch/>
            </p:blipFill>
            <p:spPr bwMode="auto">
              <a:xfrm>
                <a:off x="6296898" y="2513188"/>
                <a:ext cx="4703566" cy="1642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387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Α. </a:t>
                </a:r>
                <a:r>
                  <a:rPr lang="el-GR" sz="1800" b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Νορμοχλωραιμική</a:t>
                </a: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με αυξημένο χάσμα ανιόντων</a:t>
                </a:r>
                <a:endParaRPr lang="el-GR" sz="1800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ΑΙΤΙΑ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l-GR" sz="1800" dirty="0" smtClean="0">
                    <a:latin typeface="Cambria" panose="02040503050406030204" pitchFamily="18" charset="0"/>
                  </a:rPr>
                  <a:t>Τοξικότητα από 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μεθανόλη</a:t>
                </a:r>
                <a:r>
                  <a:rPr lang="el-GR" sz="1800" dirty="0" smtClean="0">
                    <a:latin typeface="Cambria" panose="02040503050406030204" pitchFamily="18" charset="0"/>
                  </a:rPr>
                  <a:t> ή </a:t>
                </a:r>
                <a:r>
                  <a:rPr lang="el-GR" sz="1800" dirty="0" err="1" smtClean="0">
                    <a:latin typeface="Cambria" panose="02040503050406030204" pitchFamily="18" charset="0"/>
                  </a:rPr>
                  <a:t>αιθυλενογλυκόλη</a:t>
                </a:r>
                <a:endParaRPr lang="el-GR" sz="1800" b="1" u="sng" dirty="0" smtClean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b="1" u="sng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u="sng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ΕΡΓΑΣΤΗΡΙΑΚΑ ΕΥΡΗΜΑΤΑ</a:t>
                </a: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ΑΕΡΙΑ ΑΙΜΑΤΟΣ                                                                                </a:t>
                </a:r>
                <a:r>
                  <a:rPr lang="el-GR" altLang="en-US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ΓΕΝΙΚΗ ΟΥΡΩΝ</a:t>
                </a: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   </a:t>
                </a:r>
                <a:r>
                  <a:rPr lang="en-US" sz="1800" dirty="0" smtClean="0">
                    <a:latin typeface="Cambria" panose="02040503050406030204" pitchFamily="18" charset="0"/>
                  </a:rPr>
                  <a:t>pH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l-GR" sz="1800" dirty="0" smtClean="0"/>
                  <a:t>                                                                                                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Κρύσταλλοι οξαλικού ασβεστίου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>
                    <a:latin typeface="Cambria" panose="02040503050406030204" pitchFamily="18" charset="0"/>
                  </a:rPr>
                  <a:t> </a:t>
                </a:r>
                <a:endParaRPr lang="el-GR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ΒΙΟΧΗΜΙΚΗ ΕΞΕΤΑΣΗ ΟΡΟΥ</a:t>
                </a: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 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XA = </a:t>
                </a:r>
                <a:r>
                  <a:rPr lang="en-US" altLang="en-US" sz="1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MMA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-MMK =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Na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+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- (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HCO</a:t>
                </a:r>
                <a:r>
                  <a:rPr lang="el-GR" altLang="en-US" sz="1800" baseline="-25000" dirty="0" smtClean="0">
                    <a:latin typeface="Cambria" panose="02040503050406030204" pitchFamily="18" charset="0"/>
                  </a:rPr>
                  <a:t>3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-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+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Cl</a:t>
                </a:r>
                <a:r>
                  <a:rPr lang="el-GR" altLang="en-US" sz="1800" baseline="30000" dirty="0" smtClean="0">
                    <a:latin typeface="Cambria" panose="02040503050406030204" pitchFamily="18" charset="0"/>
                  </a:rPr>
                  <a:t>-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Νορμοχλωραιμία</a:t>
                </a:r>
                <a:endParaRPr lang="el-GR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Επίπεδα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μεθανόλης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ή </a:t>
                </a:r>
                <a:r>
                  <a:rPr lang="el-GR" altLang="en-US" sz="1800" dirty="0" err="1" smtClean="0">
                    <a:latin typeface="Cambria" panose="02040503050406030204" pitchFamily="18" charset="0"/>
                  </a:rPr>
                  <a:t>αιθυλενογλυκόλης</a:t>
                </a:r>
                <a:endParaRPr lang="el-GR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</a:t>
                </a:r>
                <a:r>
                  <a:rPr lang="el-GR" altLang="en-US" sz="1800" dirty="0">
                    <a:latin typeface="Cambria" panose="02040503050406030204" pitchFamily="18" charset="0"/>
                  </a:rPr>
                  <a:t>Ω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σμωτικό Χάσμα (ΩΧ) = </a:t>
                </a:r>
                <a:r>
                  <a:rPr lang="en-US" altLang="en-US" sz="1800" dirty="0">
                    <a:latin typeface="Cambria" panose="02040503050406030204" pitchFamily="18" charset="0"/>
                  </a:rPr>
                  <a:t>(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Posm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)m</a:t>
                </a:r>
                <a:r>
                  <a:rPr lang="el-GR" altLang="en-US" sz="1800" dirty="0" smtClean="0">
                    <a:latin typeface="Cambria" panose="02040503050406030204" pitchFamily="18" charset="0"/>
                  </a:rPr>
                  <a:t> – 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(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Posm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)e</a:t>
                </a:r>
                <a:endParaRPr lang="el-GR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alt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altLang="en-US" sz="1800" dirty="0" smtClean="0">
                    <a:latin typeface="Cambria" panose="02040503050406030204" pitchFamily="18" charset="0"/>
                  </a:rPr>
                  <a:t>ΩΧ ΦΤ &lt;10 </a:t>
                </a:r>
                <a:r>
                  <a:rPr lang="en-US" altLang="en-US" sz="1800" dirty="0" err="1" smtClean="0">
                    <a:latin typeface="Cambria" panose="02040503050406030204" pitchFamily="18" charset="0"/>
                  </a:rPr>
                  <a:t>mOsm</a:t>
                </a:r>
                <a:r>
                  <a:rPr lang="en-US" altLang="en-US" sz="1800" dirty="0" smtClean="0">
                    <a:latin typeface="Cambria" panose="02040503050406030204" pitchFamily="18" charset="0"/>
                  </a:rPr>
                  <a:t>/kg</a:t>
                </a:r>
                <a:endParaRPr lang="el-GR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18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838280"/>
                <a:ext cx="11532358" cy="5557138"/>
              </a:xfrm>
              <a:blipFill rotWithShape="0">
                <a:blip r:embed="rId2"/>
                <a:stretch>
                  <a:fillRect l="-476" t="-1207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3926" y="2941760"/>
            <a:ext cx="109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HCO</a:t>
            </a:r>
            <a:r>
              <a:rPr lang="en-US" baseline="-25000" dirty="0" smtClean="0">
                <a:latin typeface="Cambria" panose="02040503050406030204" pitchFamily="18" charset="0"/>
              </a:rPr>
              <a:t>3</a:t>
            </a:r>
            <a:r>
              <a:rPr lang="en-US" baseline="30000" dirty="0" smtClean="0">
                <a:latin typeface="Cambria" panose="02040503050406030204" pitchFamily="18" charset="0"/>
              </a:rPr>
              <a:t>-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PCO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endParaRPr lang="en-US" baseline="-25000" dirty="0">
              <a:latin typeface="Cambria" panose="02040503050406030204" pitchFamily="18" charset="0"/>
            </a:endParaRPr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1067292" y="3255984"/>
            <a:ext cx="7850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5747" y="2928036"/>
            <a:ext cx="154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1 </a:t>
            </a:r>
            <a:r>
              <a:rPr lang="en-US" dirty="0" err="1" smtClean="0">
                <a:latin typeface="Cambria" panose="02040503050406030204" pitchFamily="18" charset="0"/>
              </a:rPr>
              <a:t>mEq</a:t>
            </a:r>
            <a:r>
              <a:rPr lang="en-US" dirty="0" smtClean="0">
                <a:latin typeface="Cambria" panose="02040503050406030204" pitchFamily="18" charset="0"/>
              </a:rPr>
              <a:t>/L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1</a:t>
            </a:r>
            <a:r>
              <a:rPr lang="el-GR" dirty="0" smtClean="0">
                <a:latin typeface="Cambria" panose="020405030504060302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</a:rPr>
              <a:t>2 </a:t>
            </a:r>
            <a:r>
              <a:rPr lang="en-US" dirty="0" smtClean="0">
                <a:latin typeface="Cambria" panose="02040503050406030204" pitchFamily="18" charset="0"/>
              </a:rPr>
              <a:t>mmHg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66" name="Ευθύγραμμο βέλος σύνδεσης 65"/>
          <p:cNvCxnSpPr/>
          <p:nvPr/>
        </p:nvCxnSpPr>
        <p:spPr>
          <a:xfrm flipV="1">
            <a:off x="339174" y="4261934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Ευθύγραμμο βέλος σύνδεσης 69"/>
          <p:cNvCxnSpPr/>
          <p:nvPr/>
        </p:nvCxnSpPr>
        <p:spPr>
          <a:xfrm flipH="1">
            <a:off x="373025" y="3168790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ύγραμμο βέλος σύνδεσης 70"/>
          <p:cNvCxnSpPr/>
          <p:nvPr/>
        </p:nvCxnSpPr>
        <p:spPr>
          <a:xfrm flipH="1">
            <a:off x="2003883" y="2990224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ύγραμμο βέλος σύνδεσης 71"/>
          <p:cNvCxnSpPr/>
          <p:nvPr/>
        </p:nvCxnSpPr>
        <p:spPr>
          <a:xfrm flipH="1">
            <a:off x="2003883" y="3273271"/>
            <a:ext cx="5317" cy="208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ύγραμμο βέλος σύνδεσης 72"/>
          <p:cNvCxnSpPr/>
          <p:nvPr/>
        </p:nvCxnSpPr>
        <p:spPr>
          <a:xfrm flipV="1">
            <a:off x="338714" y="5364089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ύγραμμο βέλος σύνδεσης 73"/>
          <p:cNvCxnSpPr/>
          <p:nvPr/>
        </p:nvCxnSpPr>
        <p:spPr>
          <a:xfrm flipV="1">
            <a:off x="338714" y="4997809"/>
            <a:ext cx="0" cy="17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Εικόνα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6570"/>
            <a:ext cx="1666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4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ΜΕΤΑΒΟΛΙΚΗ ΟΞΕΩΣΗ ΑΠΟ ΣΠΑΝΙΕΣ ΔΗΛΗΤΗΡΙΑΣΕΙΣ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38280"/>
            <a:ext cx="11532358" cy="5557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Α.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Νορμοχλωραιμική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με αυξημένο χάσμα ανιόντων</a:t>
            </a:r>
            <a:endParaRPr lang="el-GR" sz="1800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ΑΙΤΙΑ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latin typeface="Cambria" panose="02040503050406030204" pitchFamily="18" charset="0"/>
              </a:rPr>
              <a:t>Τοξικότητα από </a:t>
            </a:r>
            <a:r>
              <a:rPr lang="el-GR" sz="1800" dirty="0" err="1" smtClean="0">
                <a:latin typeface="Cambria" panose="02040503050406030204" pitchFamily="18" charset="0"/>
              </a:rPr>
              <a:t>μεθανόλη</a:t>
            </a:r>
            <a:r>
              <a:rPr lang="el-GR" sz="1800" dirty="0" smtClean="0">
                <a:latin typeface="Cambria" panose="02040503050406030204" pitchFamily="18" charset="0"/>
              </a:rPr>
              <a:t> ή </a:t>
            </a:r>
            <a:r>
              <a:rPr lang="el-GR" sz="1800" dirty="0" err="1" smtClean="0">
                <a:latin typeface="Cambria" panose="02040503050406030204" pitchFamily="18" charset="0"/>
              </a:rPr>
              <a:t>αιθυλενογλυκόλη</a:t>
            </a:r>
            <a:endParaRPr lang="el-GR" sz="1800" b="1" u="sng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18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ΑΝΤΙΜΕΤΩΠΙΣΗ ΚΑΙ ΘΕΡΑΠΕΙΑ </a:t>
            </a:r>
            <a:endParaRPr lang="el-GR" sz="1800" u="sng" dirty="0"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ανεξάρτητα από τα επίπεδα των ουσιών</a:t>
            </a:r>
          </a:p>
          <a:p>
            <a:r>
              <a:rPr lang="el-GR" sz="1800" dirty="0">
                <a:latin typeface="Cambria" panose="02040503050406030204" pitchFamily="18" charset="0"/>
              </a:rPr>
              <a:t>Β</a:t>
            </a:r>
            <a:r>
              <a:rPr lang="el-GR" sz="1800" dirty="0" smtClean="0">
                <a:latin typeface="Cambria" panose="02040503050406030204" pitchFamily="18" charset="0"/>
              </a:rPr>
              <a:t>ατός αεραγωγός, αναπνοή, κυκλοφορία</a:t>
            </a:r>
          </a:p>
          <a:p>
            <a:r>
              <a:rPr lang="el-GR" sz="1800" dirty="0" smtClean="0">
                <a:latin typeface="Cambria" panose="02040503050406030204" pitchFamily="18" charset="0"/>
              </a:rPr>
              <a:t>Γαστρική αναρρόφηση εάν &lt;</a:t>
            </a:r>
            <a:r>
              <a:rPr lang="el-GR" sz="1800" dirty="0" smtClean="0">
                <a:latin typeface="Cambria" panose="02040503050406030204" pitchFamily="18" charset="0"/>
              </a:rPr>
              <a:t>1 ώρα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n-US" sz="1800" dirty="0" smtClean="0">
                <a:latin typeface="Cambria" panose="02040503050406030204" pitchFamily="18" charset="0"/>
              </a:rPr>
              <a:t>iv NaHCO3 </a:t>
            </a:r>
            <a:r>
              <a:rPr lang="el-GR" sz="1800" dirty="0" smtClean="0">
                <a:latin typeface="Cambria" panose="02040503050406030204" pitchFamily="18" charset="0"/>
              </a:rPr>
              <a:t>(1-2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</a:rPr>
              <a:t>mEq</a:t>
            </a:r>
            <a:r>
              <a:rPr lang="en-US" sz="1800" dirty="0" smtClean="0">
                <a:latin typeface="Cambria" panose="02040503050406030204" pitchFamily="18" charset="0"/>
              </a:rPr>
              <a:t>/kg</a:t>
            </a:r>
            <a:r>
              <a:rPr lang="el-GR" sz="1800" dirty="0" smtClean="0">
                <a:latin typeface="Cambria" panose="02040503050406030204" pitchFamily="18" charset="0"/>
              </a:rPr>
              <a:t>)</a:t>
            </a:r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l-GR" sz="1800" dirty="0" smtClean="0">
                <a:latin typeface="Cambria" panose="02040503050406030204" pitchFamily="18" charset="0"/>
              </a:rPr>
              <a:t>με στόχο </a:t>
            </a:r>
            <a:r>
              <a:rPr lang="en-US" sz="1800" dirty="0" smtClean="0">
                <a:latin typeface="Cambria" panose="02040503050406030204" pitchFamily="18" charset="0"/>
              </a:rPr>
              <a:t>p</a:t>
            </a:r>
            <a:r>
              <a:rPr lang="el-GR" sz="1800" dirty="0" smtClean="0">
                <a:latin typeface="Cambria" panose="02040503050406030204" pitchFamily="18" charset="0"/>
              </a:rPr>
              <a:t>Η</a:t>
            </a:r>
            <a:r>
              <a:rPr lang="en-US" sz="1800" dirty="0" smtClean="0">
                <a:latin typeface="Cambria" panose="02040503050406030204" pitchFamily="18" charset="0"/>
              </a:rPr>
              <a:t>&gt;7</a:t>
            </a:r>
            <a:r>
              <a:rPr lang="el-GR" sz="1800" dirty="0" smtClean="0">
                <a:latin typeface="Cambria" panose="02040503050406030204" pitchFamily="18" charset="0"/>
              </a:rPr>
              <a:t>,</a:t>
            </a:r>
            <a:r>
              <a:rPr lang="en-US" sz="1800" dirty="0" smtClean="0">
                <a:latin typeface="Cambria" panose="02040503050406030204" pitchFamily="18" charset="0"/>
              </a:rPr>
              <a:t>35</a:t>
            </a:r>
            <a:endParaRPr lang="en-US" sz="1800" dirty="0" smtClean="0"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Αναστολή αλκοολικής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αφυδρογονάσης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με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ΕΦ φομεπιζόλη ή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ΕΦ αιθανόλη</a:t>
            </a:r>
            <a:endParaRPr lang="el-GR" sz="1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Χορήγηση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ΕΦ </a:t>
            </a:r>
            <a:r>
              <a:rPr lang="en-US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leucovorin</a:t>
            </a:r>
            <a:r>
              <a:rPr lang="en-US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ή </a:t>
            </a:r>
            <a:r>
              <a:rPr lang="el-GR" sz="1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φυλικό</a:t>
            </a:r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οξύ</a:t>
            </a:r>
          </a:p>
          <a:p>
            <a:r>
              <a:rPr lang="el-GR" sz="1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Αιμοκάθαρση</a:t>
            </a:r>
            <a:endParaRPr lang="el-GR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1" u="sng" dirty="0" smtClean="0">
              <a:solidFill>
                <a:srgbClr val="A41C8A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8185</TotalTime>
  <Words>2786</Words>
  <Application>Microsoft Office PowerPoint</Application>
  <PresentationFormat>Προσαρμογή</PresentationFormat>
  <Paragraphs>803</Paragraphs>
  <Slides>51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2" baseType="lpstr">
      <vt:lpstr>Θέμα του Office</vt:lpstr>
      <vt:lpstr>Παρουσίαση του PowerPoint</vt:lpstr>
      <vt:lpstr>ΠΕΡΙΕΧΟΜΕΝΑ</vt:lpstr>
      <vt:lpstr>ΟΞΕΟΒΑΣΙΚΗ ΙΣΟΡΡΟΠΙΑ</vt:lpstr>
      <vt:lpstr>ΠΕΡΙΕΧΟΜΕΝΑ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ΜΕΤΑΒΟΛΙΚΗ ΟΞΕΩΣΗ ΑΠΟ ΣΠΑΝΙΕΣ ΔΗΛΗΤΗΡΙΑΣΕΙΣ</vt:lpstr>
      <vt:lpstr>ΠΕΡΙΕΧΟΜΕΝΑ</vt:lpstr>
      <vt:lpstr>ΑΝΑΠΝΕΥΣΤΙΚΗ ΟΞΕΩΣΗ ΑΠΟ ΣΠΑΝΙΕΣ ΔΗΛΗΤΗΡΙΑΣΕΙΣ</vt:lpstr>
      <vt:lpstr>ΑΝΑΠΝΕΥΣΤΙΚΗ ΟΞΕΩΣΗ ΑΠΟ ΣΠΑΝΙΕΣ ΔΗΛΗΤΗΡΙΑΣΕΙΣ</vt:lpstr>
      <vt:lpstr>ΑΝΑΠΝΕΥΣΤΙΚΗ ΟΞΕΩΣΗ ΑΠΟ ΣΠΑΝΙΕΣ ΔΗΛΗΤΗΡΙΑΣΕΙΣ</vt:lpstr>
      <vt:lpstr>ΑΝΑΠΝΕΥΣΤΙΚΗ ΟΞΕΩΣΗ ΑΠΟ ΣΠΑΝΙΕΣ ΔΗΛΗΤΗΡΙΑΣΕΙΣ</vt:lpstr>
      <vt:lpstr>ΑΝΑΠΝΕΥΣΤΙΚΗ ΟΞΕΩΣΗ ΑΠΟ ΣΠΑΝΙΕΣ ΔΗΛΗΤΗΡΙΑΣΕΙΣ</vt:lpstr>
      <vt:lpstr>ΑΝΑΠΝΕΥΣΤΙΚΗ ΟΞΕΩΣΗ ΑΠΟ ΣΠΑΝΙΕΣ ΔΗΛΗΤΗΡΙΑΣΕΙΣ</vt:lpstr>
      <vt:lpstr>ΑΝΑΠΝΕΥΣΤΙΚΗ ΟΞΕΩΣΗ ΑΠΟ ΣΠΑΝΙΕΣ ΔΗΛΗΤΗΡΙΑΣΕΙΣ</vt:lpstr>
      <vt:lpstr>ΠΕΡΙΕΧΟΜΕΝΑ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ΜΙΚΤΕΣ ΟΒΔ ΑΠΟ ΣΠΑΝΙΕΣ ΔΗΛΗΤΗΡΙΑΣΕΙΣ</vt:lpstr>
      <vt:lpstr>ΠΕΡΙΕΧΟΜΕΝΑ</vt:lpstr>
      <vt:lpstr>ΣΥΜΠΕΡΑΣΜΑΤΑ</vt:lpstr>
      <vt:lpstr>ΕΥΧΑΡΙΣΤΩ 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Eleni Frangou</dc:creator>
  <cp:lastModifiedBy>skn</cp:lastModifiedBy>
  <cp:revision>153</cp:revision>
  <dcterms:created xsi:type="dcterms:W3CDTF">2015-08-28T14:19:25Z</dcterms:created>
  <dcterms:modified xsi:type="dcterms:W3CDTF">2015-09-28T03:51:22Z</dcterms:modified>
</cp:coreProperties>
</file>